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9" r:id="rId3"/>
    <p:sldId id="261" r:id="rId4"/>
    <p:sldId id="258" r:id="rId5"/>
    <p:sldId id="264" r:id="rId6"/>
    <p:sldId id="265" r:id="rId7"/>
    <p:sldId id="262" r:id="rId8"/>
    <p:sldId id="280" r:id="rId9"/>
    <p:sldId id="279" r:id="rId10"/>
    <p:sldId id="278" r:id="rId11"/>
    <p:sldId id="282" r:id="rId12"/>
    <p:sldId id="275" r:id="rId13"/>
    <p:sldId id="281" r:id="rId14"/>
    <p:sldId id="283" r:id="rId15"/>
  </p:sldIdLst>
  <p:sldSz cx="9144000" cy="6858000" type="screen4x3"/>
  <p:notesSz cx="6858000" cy="9144000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336" autoAdjust="0"/>
  </p:normalViewPr>
  <p:slideViewPr>
    <p:cSldViewPr>
      <p:cViewPr>
        <p:scale>
          <a:sx n="90" d="100"/>
          <a:sy n="90" d="100"/>
        </p:scale>
        <p:origin x="-600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0A562EF-F877-4F6C-A846-96FB49F17A9B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s-I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5D9FE8-ACF1-46B4-8C25-3E6E2DBE68F3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s-I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6AE780-5863-4C7B-B6BB-946DA0BEBA35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5838-3E51-4BC3-938E-71A2DE51A84A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A42F09-67BB-4B04-A2CC-58AC4244A079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79AE6-0D4F-4D91-B585-BE82CA3D8909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C570F-C29E-4B53-86D2-9FC07882EEE5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237B8-4E70-4CD8-81C9-7E4C5834B6ED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71153-5C15-4273-82B5-CAECD9C1E623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D48FC-C4DB-44B6-9738-42BE33D543A3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ED717-4F57-4D37-BE54-BFA0732B14D5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5E419-A182-4534-B5EE-BC54E59A4D8C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B56F2-0D45-4456-BCEB-5F756A6BF399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05E31-2958-4574-97C4-50E14E74C1F4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6F1A5-779F-463E-BB87-6BFF504256FE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C16F2-42C7-491E-BCA3-197C4C07BB71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1894A-2C44-46CF-AF82-3C577D932953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25E81-53A2-47D2-A9DC-49EBE420A20C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B3FB-E52F-4682-AE79-1687D87F6DB9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A84FF-8446-4AF5-BF10-327A83294560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E8CAC-B5C5-464E-B27B-8CF419AA3B3E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83F56-FCCF-48DB-A0B9-B3FFA1FC612A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D02B-B6E3-4101-BD09-B476E001629A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EDCDD-CE28-4FBD-A952-3C66F01AE334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E1BF5-9994-4C5C-B0CD-E345DB689C40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2548C59-1293-4E9F-9F87-43E10DCB6CEC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B677685-4A50-4D1E-B823-948E4CCA7F54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15" r:id="rId7"/>
    <p:sldLayoutId id="2147483722" r:id="rId8"/>
    <p:sldLayoutId id="2147483723" r:id="rId9"/>
    <p:sldLayoutId id="2147483714" r:id="rId10"/>
    <p:sldLayoutId id="214748371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nvironment/etap/published_files/07112008_newsletter_etap_12.pdf" TargetMode="External"/><Relationship Id="rId2" Type="http://schemas.openxmlformats.org/officeDocument/2006/relationships/hyperlink" Target="http://lct.jrc.ec.europa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1"/>
          </p:nvPr>
        </p:nvSpPr>
        <p:spPr>
          <a:xfrm>
            <a:off x="1357313" y="3786188"/>
            <a:ext cx="6400800" cy="1114425"/>
          </a:xfrm>
        </p:spPr>
        <p:txBody>
          <a:bodyPr/>
          <a:lstStyle/>
          <a:p>
            <a:r>
              <a:rPr lang="is-IS" sz="2800" smtClean="0"/>
              <a:t>Umhverfisáhrif af fiskveiðum</a:t>
            </a:r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285750" y="1785938"/>
            <a:ext cx="8358188" cy="1584325"/>
          </a:xfrm>
        </p:spPr>
        <p:txBody>
          <a:bodyPr/>
          <a:lstStyle/>
          <a:p>
            <a:r>
              <a:rPr lang="is-IS" sz="3200" smtClean="0"/>
              <a:t>Vistferilgreining (LCA) á íslenskri þorskafurð með tilliti til tveggja mismunandi veiðarfæra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285750"/>
            <a:ext cx="107156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1143000" y="4786313"/>
            <a:ext cx="635793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s-IS">
                <a:latin typeface="Perpetua"/>
              </a:rPr>
              <a:t> Aðalbjörg Birna Guttormsdóttir</a:t>
            </a:r>
          </a:p>
          <a:p>
            <a:pPr algn="ctr"/>
            <a:endParaRPr lang="is-IS">
              <a:latin typeface="Perpetua"/>
            </a:endParaRPr>
          </a:p>
          <a:p>
            <a:pPr algn="ctr"/>
            <a:r>
              <a:rPr lang="is-IS">
                <a:latin typeface="Perpetua"/>
              </a:rPr>
              <a:t>MS Umhverfis og auðlindafræði</a:t>
            </a:r>
          </a:p>
          <a:p>
            <a:pPr algn="ctr"/>
            <a:r>
              <a:rPr lang="is-IS">
                <a:latin typeface="Perpetua"/>
              </a:rPr>
              <a:t>Iðnaðarverkfræði-,vélaverkfræði- og tölvunarfræðideild</a:t>
            </a:r>
          </a:p>
          <a:p>
            <a:endParaRPr lang="is-IS">
              <a:latin typeface="Perpetua"/>
            </a:endParaRPr>
          </a:p>
          <a:p>
            <a:endParaRPr lang="is-IS">
              <a:latin typeface="Perpetua"/>
            </a:endParaRP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85750"/>
            <a:ext cx="53530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s-IS" dirty="0" smtClean="0"/>
              <a:t>Single Score </a:t>
            </a:r>
            <a:br>
              <a:rPr lang="is-IS" dirty="0" smtClean="0"/>
            </a:br>
            <a:r>
              <a:rPr lang="is-IS" dirty="0" smtClean="0"/>
              <a:t>1 kg af þorsk veiddur á línu</a:t>
            </a:r>
            <a:endParaRPr lang="is-IS" dirty="0"/>
          </a:p>
        </p:txBody>
      </p:sp>
      <p:pic>
        <p:nvPicPr>
          <p:cNvPr id="24578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1285875"/>
            <a:ext cx="7847013" cy="4525963"/>
          </a:xfrm>
        </p:spPr>
      </p:pic>
      <p:sp>
        <p:nvSpPr>
          <p:cNvPr id="24579" name="TextBox 6"/>
          <p:cNvSpPr txBox="1">
            <a:spLocks noChangeArrowheads="1"/>
          </p:cNvSpPr>
          <p:nvPr/>
        </p:nvSpPr>
        <p:spPr bwMode="auto">
          <a:xfrm>
            <a:off x="7786688" y="4071938"/>
            <a:ext cx="1357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Perpetua"/>
              </a:rPr>
              <a:t>NOx</a:t>
            </a:r>
          </a:p>
          <a:p>
            <a:r>
              <a:rPr lang="is-IS">
                <a:latin typeface="Perpetua"/>
              </a:rPr>
              <a:t>SOx</a:t>
            </a:r>
          </a:p>
        </p:txBody>
      </p:sp>
      <p:sp>
        <p:nvSpPr>
          <p:cNvPr id="24580" name="TextBox 7"/>
          <p:cNvSpPr txBox="1">
            <a:spLocks noChangeArrowheads="1"/>
          </p:cNvSpPr>
          <p:nvPr/>
        </p:nvSpPr>
        <p:spPr bwMode="auto">
          <a:xfrm>
            <a:off x="4214813" y="4286250"/>
            <a:ext cx="714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Perpetua"/>
              </a:rPr>
              <a:t>NOx</a:t>
            </a:r>
          </a:p>
          <a:p>
            <a:r>
              <a:rPr lang="is-IS">
                <a:latin typeface="Perpetua"/>
              </a:rPr>
              <a:t>SOx</a:t>
            </a:r>
          </a:p>
        </p:txBody>
      </p:sp>
      <p:sp>
        <p:nvSpPr>
          <p:cNvPr id="24581" name="TextBox 8"/>
          <p:cNvSpPr txBox="1">
            <a:spLocks noChangeArrowheads="1"/>
          </p:cNvSpPr>
          <p:nvPr/>
        </p:nvSpPr>
        <p:spPr bwMode="auto">
          <a:xfrm>
            <a:off x="7715250" y="207168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Perpetua"/>
              </a:rPr>
              <a:t>Hráolía</a:t>
            </a:r>
          </a:p>
        </p:txBody>
      </p:sp>
      <p:sp>
        <p:nvSpPr>
          <p:cNvPr id="24582" name="TextBox 10"/>
          <p:cNvSpPr txBox="1">
            <a:spLocks noChangeArrowheads="1"/>
          </p:cNvSpPr>
          <p:nvPr/>
        </p:nvSpPr>
        <p:spPr bwMode="auto">
          <a:xfrm>
            <a:off x="7786688" y="271462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Perpetua"/>
              </a:rPr>
              <a:t>NOx</a:t>
            </a:r>
          </a:p>
        </p:txBody>
      </p:sp>
      <p:sp>
        <p:nvSpPr>
          <p:cNvPr id="24583" name="TextBox 11"/>
          <p:cNvSpPr txBox="1">
            <a:spLocks noChangeArrowheads="1"/>
          </p:cNvSpPr>
          <p:nvPr/>
        </p:nvSpPr>
        <p:spPr bwMode="auto">
          <a:xfrm>
            <a:off x="7786688" y="3071813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Perpetua"/>
              </a:rPr>
              <a:t>CO2,CH4</a:t>
            </a:r>
          </a:p>
        </p:txBody>
      </p:sp>
      <p:sp>
        <p:nvSpPr>
          <p:cNvPr id="24584" name="Rectangle 12"/>
          <p:cNvSpPr>
            <a:spLocks noChangeArrowheads="1"/>
          </p:cNvSpPr>
          <p:nvPr/>
        </p:nvSpPr>
        <p:spPr bwMode="auto">
          <a:xfrm>
            <a:off x="4429125" y="3714750"/>
            <a:ext cx="852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>
                <a:latin typeface="Perpetua"/>
              </a:rPr>
              <a:t>Hráolía</a:t>
            </a:r>
          </a:p>
        </p:txBody>
      </p:sp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5786438" y="4143375"/>
            <a:ext cx="852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>
                <a:latin typeface="Perpetua"/>
              </a:rPr>
              <a:t>Hráolía</a:t>
            </a:r>
          </a:p>
        </p:txBody>
      </p:sp>
      <p:sp>
        <p:nvSpPr>
          <p:cNvPr id="24586" name="Rectangle 14"/>
          <p:cNvSpPr>
            <a:spLocks noChangeArrowheads="1"/>
          </p:cNvSpPr>
          <p:nvPr/>
        </p:nvSpPr>
        <p:spPr bwMode="auto">
          <a:xfrm>
            <a:off x="6000750" y="4643438"/>
            <a:ext cx="584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>
                <a:latin typeface="Perpetua"/>
              </a:rPr>
              <a:t>NOx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Niðurstöður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s-IS" dirty="0" smtClean="0"/>
              <a:t>Þættir skoðaðir</a:t>
            </a:r>
            <a:endParaRPr lang="is-I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is-IS" dirty="0"/>
          </a:p>
        </p:txBody>
      </p:sp>
      <p:sp>
        <p:nvSpPr>
          <p:cNvPr id="25604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is-IS" smtClean="0"/>
              <a:t>Loftslagsbreytingar</a:t>
            </a:r>
          </a:p>
          <a:p>
            <a:pPr marL="342900" lvl="1" indent="-342900">
              <a:buFont typeface="Arial" charset="0"/>
              <a:buChar char="•"/>
            </a:pPr>
            <a:r>
              <a:rPr lang="is-IS" smtClean="0"/>
              <a:t>Öndunarfæri lífræn/ólífræn</a:t>
            </a:r>
          </a:p>
          <a:p>
            <a:pPr marL="342900" lvl="1" indent="-342900">
              <a:buFont typeface="Arial" charset="0"/>
              <a:buChar char="•"/>
            </a:pPr>
            <a:r>
              <a:rPr lang="is-IS" smtClean="0"/>
              <a:t>Mengun vistkerfa</a:t>
            </a:r>
          </a:p>
          <a:p>
            <a:pPr marL="342900" lvl="1" indent="-342900">
              <a:buFont typeface="Arial" charset="0"/>
              <a:buChar char="•"/>
            </a:pPr>
            <a:r>
              <a:rPr lang="is-IS" smtClean="0"/>
              <a:t>Súrnun</a:t>
            </a:r>
          </a:p>
          <a:p>
            <a:pPr marL="342900" lvl="1" indent="-342900">
              <a:buFont typeface="Arial" charset="0"/>
              <a:buChar char="•"/>
            </a:pPr>
            <a:r>
              <a:rPr lang="is-IS" smtClean="0"/>
              <a:t>Hráefnanotkun</a:t>
            </a:r>
          </a:p>
          <a:p>
            <a:pPr>
              <a:buFont typeface="Wingdings 2" pitchFamily="18" charset="2"/>
              <a:buNone/>
            </a:pPr>
            <a:endParaRPr lang="is-IS" smtClean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4"/>
          </p:nvPr>
        </p:nvGraphicFramePr>
        <p:xfrm>
          <a:off x="500063" y="1214438"/>
          <a:ext cx="8286750" cy="408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175885"/>
                <a:gridCol w="1967519"/>
                <a:gridCol w="2071702"/>
              </a:tblGrid>
              <a:tr h="541675"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Botnvarpa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Lína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Eining</a:t>
                      </a:r>
                      <a:endParaRPr lang="is-IS" dirty="0"/>
                    </a:p>
                  </a:txBody>
                  <a:tcPr/>
                </a:tc>
              </a:tr>
              <a:tr h="541675">
                <a:tc>
                  <a:txBody>
                    <a:bodyPr/>
                    <a:lstStyle/>
                    <a:p>
                      <a:r>
                        <a:rPr lang="is-IS" dirty="0" smtClean="0"/>
                        <a:t>Loftslagsbreytingar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1,06E-6 (100%)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3,25E-7 (30,8%)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DALY</a:t>
                      </a:r>
                      <a:endParaRPr lang="is-IS" dirty="0"/>
                    </a:p>
                  </a:txBody>
                  <a:tcPr/>
                </a:tc>
              </a:tr>
              <a:tr h="617702">
                <a:tc>
                  <a:txBody>
                    <a:bodyPr/>
                    <a:lstStyle/>
                    <a:p>
                      <a:r>
                        <a:rPr lang="is-IS" dirty="0" smtClean="0"/>
                        <a:t>Öndunarfæri</a:t>
                      </a:r>
                    </a:p>
                    <a:p>
                      <a:r>
                        <a:rPr lang="is-IS" baseline="0" dirty="0" smtClean="0"/>
                        <a:t> lífræn efni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1,85E-8 (100%)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7,22E-9 (39,2%)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DALY</a:t>
                      </a:r>
                      <a:endParaRPr lang="is-IS" dirty="0"/>
                    </a:p>
                  </a:txBody>
                  <a:tcPr/>
                </a:tc>
              </a:tr>
              <a:tr h="617702">
                <a:tc>
                  <a:txBody>
                    <a:bodyPr/>
                    <a:lstStyle/>
                    <a:p>
                      <a:r>
                        <a:rPr lang="is-IS" dirty="0" smtClean="0"/>
                        <a:t>Öndunarfæri</a:t>
                      </a:r>
                      <a:r>
                        <a:rPr lang="is-IS" baseline="0" dirty="0" smtClean="0"/>
                        <a:t> ólífræn efni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5,97E-6 (100%)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2,48E-6 (41,6%)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DALY</a:t>
                      </a:r>
                      <a:endParaRPr lang="is-IS" dirty="0"/>
                    </a:p>
                  </a:txBody>
                  <a:tcPr/>
                </a:tc>
              </a:tr>
              <a:tr h="541675">
                <a:tc>
                  <a:txBody>
                    <a:bodyPr/>
                    <a:lstStyle/>
                    <a:p>
                      <a:r>
                        <a:rPr lang="is-IS" dirty="0" smtClean="0"/>
                        <a:t>Súrnun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0,344 (100%)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0,144  (42%)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PDF*m2yr</a:t>
                      </a:r>
                      <a:endParaRPr lang="is-IS" dirty="0"/>
                    </a:p>
                  </a:txBody>
                  <a:tcPr/>
                </a:tc>
              </a:tr>
              <a:tr h="541675">
                <a:tc>
                  <a:txBody>
                    <a:bodyPr/>
                    <a:lstStyle/>
                    <a:p>
                      <a:r>
                        <a:rPr lang="is-IS" dirty="0" smtClean="0"/>
                        <a:t>Mengun vistkerfa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0,141 (100%)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0,405 (34,7%)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PAF*m2yr</a:t>
                      </a:r>
                      <a:endParaRPr lang="is-IS" dirty="0"/>
                    </a:p>
                  </a:txBody>
                  <a:tcPr/>
                </a:tc>
              </a:tr>
              <a:tr h="541675">
                <a:tc>
                  <a:txBody>
                    <a:bodyPr/>
                    <a:lstStyle/>
                    <a:p>
                      <a:r>
                        <a:rPr lang="is-IS" dirty="0" smtClean="0"/>
                        <a:t>Hráefnanotkun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7,61 (100%)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1,71 (22,7%)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MJ Surplus</a:t>
                      </a:r>
                      <a:endParaRPr lang="is-I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47" name="TextBox 15"/>
          <p:cNvSpPr txBox="1">
            <a:spLocks noChangeArrowheads="1"/>
          </p:cNvSpPr>
          <p:nvPr/>
        </p:nvSpPr>
        <p:spPr bwMode="auto">
          <a:xfrm>
            <a:off x="500063" y="5357813"/>
            <a:ext cx="81438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Perpetua"/>
              </a:rPr>
              <a:t>DALY= Heilsuskemmdir,  Disability Adjusted Life Years</a:t>
            </a:r>
          </a:p>
          <a:p>
            <a:r>
              <a:rPr lang="is-IS">
                <a:latin typeface="Perpetua"/>
              </a:rPr>
              <a:t>PDF*m2yr= Vistkerfaskemmdir, % tegunda sem hverfa úr vistkerfinu v/of mikils ágangs, Potentially Disappeared Fraction</a:t>
            </a:r>
          </a:p>
          <a:p>
            <a:r>
              <a:rPr lang="is-IS">
                <a:latin typeface="Perpetua"/>
              </a:rPr>
              <a:t>MJ= Ágangur á auðlindir jarðar</a:t>
            </a:r>
          </a:p>
          <a:p>
            <a:endParaRPr lang="is-IS">
              <a:latin typeface="Perpetua"/>
            </a:endParaRPr>
          </a:p>
          <a:p>
            <a:endParaRPr lang="is-IS">
              <a:latin typeface="Perpet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Niðurstöður</a:t>
            </a:r>
          </a:p>
        </p:txBody>
      </p:sp>
      <p:sp>
        <p:nvSpPr>
          <p:cNvPr id="26626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675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s-IS" smtClean="0"/>
              <a:t>Botnvarpa</a:t>
            </a:r>
          </a:p>
          <a:p>
            <a:r>
              <a:rPr lang="is-IS" smtClean="0"/>
              <a:t>Olíunotkun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is-IS" smtClean="0"/>
              <a:t>1,1 L/kg þorskur fullunninn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is-IS" smtClean="0"/>
              <a:t>3,46 kg af koltvísýring</a:t>
            </a:r>
          </a:p>
          <a:p>
            <a:r>
              <a:rPr lang="is-IS" smtClean="0"/>
              <a:t>Sótspor í dag</a:t>
            </a:r>
          </a:p>
          <a:p>
            <a:pPr lvl="1">
              <a:buFont typeface="Wingdings 2" pitchFamily="18" charset="2"/>
              <a:buNone/>
            </a:pPr>
            <a:r>
              <a:rPr lang="is-IS" sz="2000" smtClean="0"/>
              <a:t>5,14 kg koltvísýringsígildi</a:t>
            </a:r>
          </a:p>
          <a:p>
            <a:r>
              <a:rPr lang="is-IS" smtClean="0"/>
              <a:t>Vetni í framtíðinni</a:t>
            </a:r>
          </a:p>
          <a:p>
            <a:pPr lvl="1">
              <a:buFont typeface="Wingdings 2" pitchFamily="18" charset="2"/>
              <a:buNone/>
            </a:pPr>
            <a:r>
              <a:rPr lang="is-IS" sz="2000" smtClean="0"/>
              <a:t>1,72 kg koltvísýringsígildi 	</a:t>
            </a:r>
          </a:p>
        </p:txBody>
      </p:sp>
      <p:sp>
        <p:nvSpPr>
          <p:cNvPr id="26627" name="Content Placeholder 4"/>
          <p:cNvSpPr>
            <a:spLocks noGrp="1"/>
          </p:cNvSpPr>
          <p:nvPr>
            <p:ph sz="quarter" idx="2"/>
          </p:nvPr>
        </p:nvSpPr>
        <p:spPr>
          <a:xfrm>
            <a:off x="4643438" y="1500188"/>
            <a:ext cx="421005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s-IS" smtClean="0"/>
              <a:t>Lína</a:t>
            </a:r>
          </a:p>
          <a:p>
            <a:r>
              <a:rPr lang="is-IS" smtClean="0"/>
              <a:t>Olíunotkun</a:t>
            </a:r>
          </a:p>
          <a:p>
            <a:pPr lvl="1">
              <a:buFont typeface="Wingdings" pitchFamily="2" charset="2"/>
              <a:buChar char="Ø"/>
            </a:pPr>
            <a:r>
              <a:rPr lang="is-IS" sz="2000" smtClean="0"/>
              <a:t>0,36 L/kg af þorskur fullunninn</a:t>
            </a:r>
          </a:p>
          <a:p>
            <a:pPr lvl="1">
              <a:buFont typeface="Wingdings" pitchFamily="2" charset="2"/>
              <a:buChar char="Ø"/>
            </a:pPr>
            <a:r>
              <a:rPr lang="is-IS" sz="2000" smtClean="0"/>
              <a:t>1,15 kg af koltvísýring</a:t>
            </a:r>
          </a:p>
          <a:p>
            <a:r>
              <a:rPr lang="is-IS" smtClean="0"/>
              <a:t>Sótspor í dag</a:t>
            </a:r>
          </a:p>
          <a:p>
            <a:pPr lvl="1">
              <a:buFont typeface="Wingdings" pitchFamily="2" charset="2"/>
              <a:buChar char="Ø"/>
            </a:pPr>
            <a:r>
              <a:rPr lang="is-IS" sz="2000" smtClean="0"/>
              <a:t>1,58 kg koltvísýringsígildi</a:t>
            </a:r>
          </a:p>
          <a:p>
            <a:r>
              <a:rPr lang="is-IS" smtClean="0"/>
              <a:t> Vetni í framtíðinni</a:t>
            </a:r>
          </a:p>
          <a:p>
            <a:pPr lvl="1">
              <a:buFont typeface="Wingdings" pitchFamily="2" charset="2"/>
              <a:buChar char="Ø"/>
            </a:pPr>
            <a:r>
              <a:rPr lang="is-IS" sz="2000" smtClean="0"/>
              <a:t>0,4 kg koltvísýringsígildi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Niðurstöður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675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s-IS" smtClean="0"/>
              <a:t>Botnvarpa</a:t>
            </a:r>
          </a:p>
          <a:p>
            <a:r>
              <a:rPr lang="is-IS" smtClean="0"/>
              <a:t>Fiskveiðifasi </a:t>
            </a:r>
          </a:p>
          <a:p>
            <a:pPr lvl="1"/>
            <a:r>
              <a:rPr lang="is-IS" smtClean="0"/>
              <a:t>Olíunotkun</a:t>
            </a:r>
          </a:p>
          <a:p>
            <a:pPr lvl="1"/>
            <a:r>
              <a:rPr lang="is-IS" smtClean="0"/>
              <a:t>Stál í veiðarfæri</a:t>
            </a:r>
          </a:p>
          <a:p>
            <a:pPr lvl="1"/>
            <a:r>
              <a:rPr lang="is-IS" smtClean="0"/>
              <a:t>PE í veiðarfæri</a:t>
            </a:r>
          </a:p>
          <a:p>
            <a:r>
              <a:rPr lang="is-IS" smtClean="0"/>
              <a:t>Framleiðslufasi</a:t>
            </a:r>
          </a:p>
          <a:p>
            <a:pPr lvl="1"/>
            <a:r>
              <a:rPr lang="is-IS" smtClean="0"/>
              <a:t>Kælimiðlar</a:t>
            </a:r>
          </a:p>
          <a:p>
            <a:pPr lvl="2"/>
            <a:r>
              <a:rPr lang="is-IS" smtClean="0"/>
              <a:t>Ammoníak</a:t>
            </a:r>
          </a:p>
          <a:p>
            <a:pPr lvl="2"/>
            <a:r>
              <a:rPr lang="is-IS" smtClean="0"/>
              <a:t>Glýkol</a:t>
            </a:r>
          </a:p>
          <a:p>
            <a:pPr lvl="1">
              <a:buFont typeface="Wingdings 2" pitchFamily="18" charset="2"/>
              <a:buNone/>
            </a:pPr>
            <a:endParaRPr lang="is-IS" smtClean="0"/>
          </a:p>
        </p:txBody>
      </p:sp>
      <p:sp>
        <p:nvSpPr>
          <p:cNvPr id="27651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675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s-IS" smtClean="0"/>
              <a:t>Lína</a:t>
            </a:r>
          </a:p>
          <a:p>
            <a:r>
              <a:rPr lang="is-IS" smtClean="0"/>
              <a:t>Fiskveiðifasi</a:t>
            </a:r>
          </a:p>
          <a:p>
            <a:pPr lvl="1"/>
            <a:r>
              <a:rPr lang="is-IS" smtClean="0"/>
              <a:t>Olíunotkun</a:t>
            </a:r>
          </a:p>
          <a:p>
            <a:pPr lvl="1"/>
            <a:r>
              <a:rPr lang="is-IS" smtClean="0"/>
              <a:t>Stál í veiðarfærum</a:t>
            </a:r>
          </a:p>
          <a:p>
            <a:pPr lvl="1"/>
            <a:r>
              <a:rPr lang="is-IS" smtClean="0"/>
              <a:t>PP í veiðarfærum</a:t>
            </a:r>
          </a:p>
          <a:p>
            <a:r>
              <a:rPr lang="is-IS" smtClean="0"/>
              <a:t>Flutningsfasi</a:t>
            </a:r>
          </a:p>
          <a:p>
            <a:pPr lvl="1"/>
            <a:r>
              <a:rPr lang="is-IS" smtClean="0"/>
              <a:t>Flutningur á Íslandi</a:t>
            </a:r>
          </a:p>
          <a:p>
            <a:pPr lvl="1"/>
            <a:r>
              <a:rPr lang="is-IS" smtClean="0"/>
              <a:t>Flutningur á Spáni</a:t>
            </a:r>
          </a:p>
          <a:p>
            <a:endParaRPr lang="is-I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Umræður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800" dirty="0" smtClean="0"/>
              <a:t>Fiskveiðar valda ýmsum umhverfisáhrifum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000" dirty="0" smtClean="0"/>
              <a:t>Sjávarbotn,líffræðilegur fjölbreytileiki, notkun á auðlindum, loftslagsbreytingar, súrnun, mengun vistkerfa, úrgangur, landnotkun og fl.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800" dirty="0" smtClean="0"/>
              <a:t>Olíunotkun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000" dirty="0" smtClean="0"/>
              <a:t>15% af heildarútblæstri Íslands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000" dirty="0" smtClean="0"/>
              <a:t>17,6 milljarðar ISK árið 2008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000" dirty="0" smtClean="0"/>
              <a:t>Nýir orkumöguleikar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800" dirty="0" smtClean="0"/>
              <a:t>Minnka álagsreitina innan lífsferlanna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Aðrar aðferðir en verið er að nota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800" dirty="0" smtClean="0"/>
              <a:t>Árangur vistferilgreiningar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a-DK" sz="2000" dirty="0" smtClean="0"/>
              <a:t>Bang &amp; Olufsen 90% sparnaður í orku og efnanotkun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a-DK" sz="2000" dirty="0" smtClean="0"/>
              <a:t>Grundfoss 40% sparnaður í orku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a-DK" sz="2000" dirty="0" smtClean="0"/>
              <a:t>Södahl Design A/S 50% sparnaður í orku-, efna- og vatnsnotkun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a-DK" sz="2000" dirty="0" smtClean="0"/>
              <a:t>Stonyfield Farm sparar milljónir dollara á ári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a-DK" sz="2000" dirty="0" smtClean="0"/>
              <a:t>Breskur iðnaður sparaði yfir 140 milljónir punda á fyrstu 3 árunum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s-IS" sz="2200" dirty="0" smtClean="0"/>
              <a:t>			 Og svo frv og frv....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s-IS" sz="2800" dirty="0" smtClean="0"/>
              <a:t>	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s-IS" sz="2000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s-IS" sz="1800" dirty="0" smtClean="0"/>
              <a:t>Heimildir: </a:t>
            </a:r>
            <a:r>
              <a:rPr lang="is-IS" sz="1800" dirty="0" smtClean="0">
                <a:hlinkClick r:id="rId2"/>
              </a:rPr>
              <a:t>http://lct.jrc.ec.europa.eu/</a:t>
            </a:r>
            <a:endParaRPr lang="is-IS" sz="1800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s-IS" sz="1800" dirty="0" smtClean="0"/>
              <a:t>		 </a:t>
            </a:r>
            <a:r>
              <a:rPr lang="is-IS" sz="1800" dirty="0" smtClean="0">
                <a:hlinkClick r:id="rId3"/>
              </a:rPr>
              <a:t>http://ec.europa.eu/environment/etap/published_files/07112008_newsletter_etap_12.pdf</a:t>
            </a:r>
            <a:endParaRPr lang="is-IS" sz="1800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is-IS" sz="2000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is-IS" sz="20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is-I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785813" y="0"/>
            <a:ext cx="7772400" cy="1143000"/>
          </a:xfrm>
        </p:spPr>
        <p:txBody>
          <a:bodyPr/>
          <a:lstStyle/>
          <a:p>
            <a:r>
              <a:rPr lang="is-IS" smtClean="0"/>
              <a:t>Umhverfisáhrif fiskveiða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5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800" b="1" dirty="0" smtClean="0"/>
              <a:t>Áhrif á fiskistofna og líffræðilegan fjölbreytileika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81,9 milljón tonn á heimsvísu (2006)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Meira en 80% fiskistofna eru full eða ofnýttir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800" b="1" dirty="0" smtClean="0"/>
              <a:t>Áhrif veiðarfæra á sjávarbotn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300" dirty="0" smtClean="0"/>
              <a:t>1000m2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300" dirty="0" smtClean="0"/>
              <a:t>700 m2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800" b="1" dirty="0" smtClean="0"/>
              <a:t>Loftslagsbreytingar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50 milljarðar L af olíu á ári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0,62 L/kg fisk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130 milljón tonn af CO2</a:t>
            </a:r>
            <a:endParaRPr lang="is-IS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800" dirty="0" smtClean="0"/>
              <a:t> </a:t>
            </a:r>
            <a:r>
              <a:rPr lang="is-IS" sz="2800" b="1" dirty="0"/>
              <a:t>S</a:t>
            </a:r>
            <a:r>
              <a:rPr lang="is-IS" sz="2800" b="1" dirty="0" smtClean="0"/>
              <a:t>úrnun sjávar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800" b="1" dirty="0" smtClean="0"/>
              <a:t> Mengun vistkerfa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800" b="1" dirty="0"/>
              <a:t>O</a:t>
            </a:r>
            <a:r>
              <a:rPr lang="is-IS" sz="2800" b="1" dirty="0" smtClean="0"/>
              <a:t>fnotkun auðlinda jarðar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800" b="1" dirty="0" smtClean="0"/>
              <a:t>Ofgnægð næringarefna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Brottkast 40,4% á heimsvísu</a:t>
            </a:r>
            <a:endParaRPr lang="is-IS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is-IS" sz="24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s-IS" sz="2000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s-IS" sz="2000" dirty="0" smtClean="0"/>
          </a:p>
          <a:p>
            <a:pPr lvl="8">
              <a:defRPr/>
            </a:pPr>
            <a:endParaRPr lang="is-IS" sz="12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2400" dirty="0" smtClean="0"/>
              <a:t>Heimildir:     </a:t>
            </a:r>
            <a:r>
              <a:rPr lang="en-US" sz="1800" dirty="0" smtClean="0"/>
              <a:t>Davies, R., Cripps, S., </a:t>
            </a:r>
            <a:r>
              <a:rPr lang="en-US" sz="1800" dirty="0" err="1" smtClean="0"/>
              <a:t>Nickson</a:t>
            </a:r>
            <a:r>
              <a:rPr lang="en-US" sz="1800" dirty="0" smtClean="0"/>
              <a:t>, A., and Porter, G. (2009). Defining and estimating global marine fisheries </a:t>
            </a:r>
            <a:r>
              <a:rPr lang="en-US" sz="1800" dirty="0" err="1" smtClean="0"/>
              <a:t>bycatch</a:t>
            </a:r>
            <a:r>
              <a:rPr lang="en-US" sz="1800" dirty="0" smtClean="0"/>
              <a:t>. Marine Policy</a:t>
            </a:r>
          </a:p>
          <a:p>
            <a:pPr marL="1097280" lvl="3" fontAlgn="auto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/>
              <a:t>Ziegler, F., Nilsson, P., </a:t>
            </a:r>
            <a:r>
              <a:rPr lang="en-US" sz="1800" dirty="0" err="1" smtClean="0"/>
              <a:t>Mattsson</a:t>
            </a:r>
            <a:r>
              <a:rPr lang="en-US" sz="1800" dirty="0" smtClean="0"/>
              <a:t>, B., &amp; Walther, Y. (2002). Life cycle assessment of frozen cod fillets including fishery-specific environmental impacts. </a:t>
            </a:r>
            <a:r>
              <a:rPr lang="en-US" sz="1800" dirty="0" err="1" smtClean="0"/>
              <a:t>SpringerLink</a:t>
            </a:r>
            <a:endParaRPr lang="en-US" sz="1800" dirty="0" smtClean="0"/>
          </a:p>
          <a:p>
            <a:pPr marL="1097280" lvl="3" fontAlgn="auto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err="1" smtClean="0"/>
              <a:t>Eyjólfsdóttir,H.,Jónsdóttir,H.,Yngvadóttir,E</a:t>
            </a:r>
            <a:r>
              <a:rPr lang="en-US" sz="1800" dirty="0" smtClean="0"/>
              <a:t>., </a:t>
            </a:r>
            <a:r>
              <a:rPr lang="en-US" sz="1800" dirty="0" err="1" smtClean="0"/>
              <a:t>Skúladóttir,B</a:t>
            </a:r>
            <a:r>
              <a:rPr lang="en-US" sz="1800" dirty="0" smtClean="0"/>
              <a:t>., (2003). Environmental effects of fish on the consumer's dish-Life Cycle Assessment of Icelandic frozen cod products. Reykjavík: </a:t>
            </a:r>
            <a:r>
              <a:rPr lang="en-US" sz="1800" dirty="0" err="1" smtClean="0"/>
              <a:t>IceTec</a:t>
            </a:r>
            <a:r>
              <a:rPr lang="en-US" sz="1800" dirty="0" smtClean="0"/>
              <a:t> and Icelandic Fisheries Laboratories.</a:t>
            </a:r>
            <a:endParaRPr lang="is-IS" sz="1800" dirty="0" smtClean="0"/>
          </a:p>
          <a:p>
            <a:pPr marL="1097280" lvl="3" fontAlgn="auto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s-IS" sz="1800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s-IS" sz="2000" dirty="0" smtClean="0"/>
          </a:p>
        </p:txBody>
      </p:sp>
      <p:pic>
        <p:nvPicPr>
          <p:cNvPr id="15363" name="Picture 3" descr="bottomtraw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13" y="1643063"/>
            <a:ext cx="285432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75" y="4143375"/>
            <a:ext cx="3500438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Vistferilgreining (LCA)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Alþjóðleg aðferðafræði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Lífsferill vöru/þjónustu</a:t>
            </a:r>
          </a:p>
          <a:p>
            <a:pPr marL="742950" lvl="2" indent="-3429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is-IS" dirty="0" smtClean="0"/>
              <a:t>Náttúruauðlind, framleiðsluferli, vöruþróun, flutningar og dreifing, sala, notkun og sorpeyðing.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ISO 14000 staðlarnir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Umhverfismerkingar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Norræni Svanurinn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Evrópublómið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IPP og EuP directive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Sótspor</a:t>
            </a:r>
            <a:r>
              <a:rPr lang="is-IS" sz="2800" dirty="0" smtClean="0"/>
              <a:t>(Carbon footprints)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sz="1800" dirty="0" smtClean="0"/>
              <a:t>Koltvísýringsígildi (GHL)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s-IS" dirty="0" smtClean="0"/>
          </a:p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is-IS" sz="17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s-I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s-I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s-I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s-IS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s-IS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is-IS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is-I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s-I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s-I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s-I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Rannsóknarspurningarnar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smtClean="0"/>
              <a:t>Er verulegur munur á umhverfisáhrifum þorsks veiddum í botnvörpu og á línu?</a:t>
            </a:r>
          </a:p>
          <a:p>
            <a:endParaRPr lang="is-IS" smtClean="0"/>
          </a:p>
          <a:p>
            <a:r>
              <a:rPr lang="is-IS" smtClean="0"/>
              <a:t>Hverjir eru álagsreitirnir “hot spots” innan lífsferilis afurðarinnar og hvað er hægt að gera til að draga úr þeim?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Aðferðafræði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smtClean="0"/>
              <a:t>Viðmiðunareining: 1 kg af þorsk veiddur með</a:t>
            </a:r>
          </a:p>
          <a:p>
            <a:pPr lvl="1"/>
            <a:r>
              <a:rPr lang="is-IS" smtClean="0"/>
              <a:t>botnvörpu</a:t>
            </a:r>
          </a:p>
          <a:p>
            <a:pPr lvl="1"/>
            <a:r>
              <a:rPr lang="is-IS" smtClean="0"/>
              <a:t>á línu</a:t>
            </a:r>
          </a:p>
          <a:p>
            <a:pPr lvl="1">
              <a:buFont typeface="Wingdings 2" pitchFamily="18" charset="2"/>
              <a:buNone/>
            </a:pPr>
            <a:r>
              <a:rPr lang="is-IS" sz="1600" b="1" smtClean="0"/>
              <a:t>léttsöltuð lausfryst þorskflök m/roði og beini </a:t>
            </a:r>
            <a:r>
              <a:rPr lang="is-IS" sz="1600" smtClean="0"/>
              <a:t> </a:t>
            </a:r>
          </a:p>
          <a:p>
            <a:pPr>
              <a:buFont typeface="Wingdings 2" pitchFamily="18" charset="2"/>
              <a:buNone/>
            </a:pPr>
            <a:endParaRPr lang="is-IS" smtClean="0"/>
          </a:p>
          <a:p>
            <a:pPr lvl="2"/>
            <a:endParaRPr lang="is-IS" smtClean="0"/>
          </a:p>
        </p:txBody>
      </p:sp>
      <p:pic>
        <p:nvPicPr>
          <p:cNvPr id="19459" name="Picture 4" descr="mynd2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2286000"/>
            <a:ext cx="28575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 descr="C:\Documents and Settings\Birna\Desktop\Verkefnið140309\Upplýsingar frá Vísi\Visir_myndir\mynd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3857625"/>
            <a:ext cx="446722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Lífsferill afurðarinnar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85925" y="1447800"/>
            <a:ext cx="6229350" cy="4572000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7858125" y="1928813"/>
            <a:ext cx="977900" cy="500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/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7858125" y="1571625"/>
            <a:ext cx="974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>
                <a:latin typeface="Perpetua"/>
              </a:rPr>
              <a:t>OUTPUT</a:t>
            </a:r>
          </a:p>
        </p:txBody>
      </p: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7858125" y="2786063"/>
            <a:ext cx="12858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Perpetua"/>
              </a:rPr>
              <a:t>Útstreymi í loft, vatn, sjó.</a:t>
            </a:r>
          </a:p>
          <a:p>
            <a:endParaRPr lang="is-IS">
              <a:latin typeface="Perpetua"/>
            </a:endParaRPr>
          </a:p>
          <a:p>
            <a:r>
              <a:rPr lang="is-IS">
                <a:latin typeface="Perpetua"/>
              </a:rPr>
              <a:t>Úrgangur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85750" y="1857375"/>
            <a:ext cx="977900" cy="500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/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214313" y="1500188"/>
            <a:ext cx="769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>
                <a:latin typeface="Perpetua"/>
              </a:rPr>
              <a:t>INPUT</a:t>
            </a:r>
          </a:p>
        </p:txBody>
      </p:sp>
      <p:sp>
        <p:nvSpPr>
          <p:cNvPr id="20488" name="TextBox 10"/>
          <p:cNvSpPr txBox="1">
            <a:spLocks noChangeArrowheads="1"/>
          </p:cNvSpPr>
          <p:nvPr/>
        </p:nvSpPr>
        <p:spPr bwMode="auto">
          <a:xfrm>
            <a:off x="0" y="3214688"/>
            <a:ext cx="14732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>
                <a:latin typeface="Perpetua"/>
              </a:rPr>
              <a:t>Orka/</a:t>
            </a:r>
          </a:p>
          <a:p>
            <a:r>
              <a:rPr lang="is-IS">
                <a:latin typeface="Perpetua"/>
              </a:rPr>
              <a:t>Auðlindir</a:t>
            </a:r>
          </a:p>
          <a:p>
            <a:r>
              <a:rPr lang="is-IS">
                <a:latin typeface="Perpetua"/>
              </a:rPr>
              <a:t>Efni /</a:t>
            </a:r>
          </a:p>
          <a:p>
            <a:r>
              <a:rPr lang="is-IS">
                <a:latin typeface="Perpetua"/>
              </a:rPr>
              <a:t>efnasambönd</a:t>
            </a:r>
          </a:p>
          <a:p>
            <a:endParaRPr lang="is-IS">
              <a:latin typeface="Perpetua"/>
            </a:endParaRPr>
          </a:p>
        </p:txBody>
      </p:sp>
      <p:sp>
        <p:nvSpPr>
          <p:cNvPr id="20489" name="TextBox 11"/>
          <p:cNvSpPr txBox="1">
            <a:spLocks noChangeArrowheads="1"/>
          </p:cNvSpPr>
          <p:nvPr/>
        </p:nvSpPr>
        <p:spPr bwMode="auto">
          <a:xfrm>
            <a:off x="3929063" y="3429000"/>
            <a:ext cx="928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Perpetua"/>
              </a:rPr>
              <a:t>1 kg þorskur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Aðferðafræði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s-IS" dirty="0" smtClean="0"/>
              <a:t>3 flokkar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Heilsa manna– [DALY] Heilsuskemmdir,  Disability Adjusted Life Years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 Gæði vistkerfa [PDF*m2yr] Vistkerfaskemmdir, % tegunda sem hverfa úr vistkerfinu v/of mikils ágangs, Potentially Disappeared Fraction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 Auðlindir [MJ] Ágangur á auðlindir jarðar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s-IS" dirty="0" smtClean="0"/>
              <a:t>Loftslagsbreytingar, öndunarfæri lífræn/ólífræn,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s-IS" dirty="0" smtClean="0"/>
              <a:t>mengun vistkerfa, súrnun og notkun auðlinda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Characterization, </a:t>
            </a:r>
            <a:r>
              <a:rPr lang="en-US" dirty="0"/>
              <a:t>Weighting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/>
              <a:t>Single </a:t>
            </a:r>
            <a:r>
              <a:rPr lang="en-US" dirty="0" smtClean="0"/>
              <a:t>score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Meta </a:t>
            </a:r>
            <a:r>
              <a:rPr lang="en-US" dirty="0" err="1" smtClean="0"/>
              <a:t>umhverfisáhrifin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Niðurstöður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smtClean="0"/>
              <a:t>SimaPro 7 phd </a:t>
            </a:r>
          </a:p>
          <a:p>
            <a:r>
              <a:rPr lang="is-IS" smtClean="0"/>
              <a:t>Ecoindicator 99</a:t>
            </a:r>
          </a:p>
          <a:p>
            <a:r>
              <a:rPr lang="is-IS" smtClean="0"/>
              <a:t>EDIP 2003</a:t>
            </a:r>
          </a:p>
        </p:txBody>
      </p:sp>
      <p:pic>
        <p:nvPicPr>
          <p:cNvPr id="2253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357563"/>
            <a:ext cx="78581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s-IS" dirty="0" smtClean="0"/>
              <a:t>Single Score</a:t>
            </a:r>
            <a:br>
              <a:rPr lang="is-IS" dirty="0" smtClean="0"/>
            </a:br>
            <a:r>
              <a:rPr lang="is-IS" dirty="0" smtClean="0"/>
              <a:t>1 kg af þorsk í botnvörpu</a:t>
            </a:r>
            <a:endParaRPr lang="is-IS" dirty="0"/>
          </a:p>
        </p:txBody>
      </p:sp>
      <p:pic>
        <p:nvPicPr>
          <p:cNvPr id="2355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357313"/>
            <a:ext cx="8229600" cy="4572000"/>
          </a:xfrm>
        </p:spPr>
      </p:pic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8001000" y="2143125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Perpetua"/>
              </a:rPr>
              <a:t>Hráolía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8001000" y="3929063"/>
            <a:ext cx="714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Perpetua"/>
              </a:rPr>
              <a:t>NOx</a:t>
            </a:r>
          </a:p>
          <a:p>
            <a:r>
              <a:rPr lang="is-IS">
                <a:latin typeface="Perpetua"/>
              </a:rPr>
              <a:t>SOx</a:t>
            </a: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8001000" y="2857500"/>
            <a:ext cx="1357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Perpetua"/>
              </a:rPr>
              <a:t>NOx,SOx,</a:t>
            </a:r>
          </a:p>
        </p:txBody>
      </p:sp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8001000" y="3214688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Perpetua"/>
              </a:rPr>
              <a:t>CO2,CH4</a:t>
            </a:r>
          </a:p>
        </p:txBody>
      </p:sp>
      <p:sp>
        <p:nvSpPr>
          <p:cNvPr id="23559" name="TextBox 8"/>
          <p:cNvSpPr txBox="1">
            <a:spLocks noChangeArrowheads="1"/>
          </p:cNvSpPr>
          <p:nvPr/>
        </p:nvSpPr>
        <p:spPr bwMode="auto">
          <a:xfrm>
            <a:off x="5072063" y="2571750"/>
            <a:ext cx="1357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Perpetua"/>
              </a:rPr>
              <a:t>Náttúrugas,</a:t>
            </a:r>
          </a:p>
          <a:p>
            <a:r>
              <a:rPr lang="is-IS">
                <a:latin typeface="Perpetua"/>
              </a:rPr>
              <a:t>Hráolía</a:t>
            </a:r>
          </a:p>
        </p:txBody>
      </p:sp>
      <p:sp>
        <p:nvSpPr>
          <p:cNvPr id="23560" name="Rectangle 9"/>
          <p:cNvSpPr>
            <a:spLocks noChangeArrowheads="1"/>
          </p:cNvSpPr>
          <p:nvPr/>
        </p:nvSpPr>
        <p:spPr bwMode="auto">
          <a:xfrm>
            <a:off x="6000750" y="485775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Perpetua"/>
              </a:rPr>
              <a:t>Nox,SOx</a:t>
            </a:r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4071938" y="4357688"/>
            <a:ext cx="852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>
                <a:latin typeface="Perpetua"/>
              </a:rPr>
              <a:t>Hráolía</a:t>
            </a:r>
          </a:p>
        </p:txBody>
      </p:sp>
      <p:sp>
        <p:nvSpPr>
          <p:cNvPr id="23562" name="Rectangle 12"/>
          <p:cNvSpPr>
            <a:spLocks noChangeArrowheads="1"/>
          </p:cNvSpPr>
          <p:nvPr/>
        </p:nvSpPr>
        <p:spPr bwMode="auto">
          <a:xfrm>
            <a:off x="6000750" y="4572000"/>
            <a:ext cx="1017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Perpetua"/>
              </a:rPr>
              <a:t>CO2,CH4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2073</TotalTime>
  <Words>467</Words>
  <Application>Microsoft Office PowerPoint</Application>
  <PresentationFormat>On-screen Show (4:3)</PresentationFormat>
  <Paragraphs>180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Perpetua</vt:lpstr>
      <vt:lpstr>Arial</vt:lpstr>
      <vt:lpstr>Franklin Gothic Book</vt:lpstr>
      <vt:lpstr>Wingdings 2</vt:lpstr>
      <vt:lpstr>Calibri</vt:lpstr>
      <vt:lpstr>Wingdings</vt:lpstr>
      <vt:lpstr>Equity</vt:lpstr>
      <vt:lpstr>Equity</vt:lpstr>
      <vt:lpstr>Equity</vt:lpstr>
      <vt:lpstr>Equity</vt:lpstr>
      <vt:lpstr>Equity</vt:lpstr>
      <vt:lpstr>Vistferilgreining (LCA) á íslenskri þorskafurð með tilliti til tveggja mismunandi veiðarfæra</vt:lpstr>
      <vt:lpstr>Umhverfisáhrif fiskveiða</vt:lpstr>
      <vt:lpstr>Vistferilgreining (LCA)</vt:lpstr>
      <vt:lpstr>Rannsóknarspurningarnar</vt:lpstr>
      <vt:lpstr>Aðferðafræði</vt:lpstr>
      <vt:lpstr>Lífsferill afurðarinnar</vt:lpstr>
      <vt:lpstr>Aðferðafræði</vt:lpstr>
      <vt:lpstr>Niðurstöður</vt:lpstr>
      <vt:lpstr>Single Score 1 kg af þorsk í botnvörpu</vt:lpstr>
      <vt:lpstr>Single Score  1 kg af þorsk veiddur á línu</vt:lpstr>
      <vt:lpstr>Niðurstöður</vt:lpstr>
      <vt:lpstr>Niðurstöður</vt:lpstr>
      <vt:lpstr>Niðurstöður</vt:lpstr>
      <vt:lpstr>Umræður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Cycle Assessment on Icelandic cod product based on two fishing methods</dc:title>
  <dc:creator>IvarM</dc:creator>
  <cp:lastModifiedBy>.</cp:lastModifiedBy>
  <cp:revision>91</cp:revision>
  <dcterms:created xsi:type="dcterms:W3CDTF">2009-05-26T12:17:27Z</dcterms:created>
  <dcterms:modified xsi:type="dcterms:W3CDTF">2009-10-08T13:16:43Z</dcterms:modified>
</cp:coreProperties>
</file>