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82" r:id="rId8"/>
    <p:sldId id="284" r:id="rId9"/>
    <p:sldId id="270" r:id="rId10"/>
    <p:sldId id="272" r:id="rId11"/>
    <p:sldId id="285" r:id="rId12"/>
    <p:sldId id="283" r:id="rId13"/>
    <p:sldId id="274" r:id="rId14"/>
    <p:sldId id="266" r:id="rId15"/>
    <p:sldId id="280" r:id="rId16"/>
    <p:sldId id="265" r:id="rId17"/>
    <p:sldId id="276" r:id="rId18"/>
    <p:sldId id="287" r:id="rId19"/>
    <p:sldId id="275" r:id="rId20"/>
  </p:sldIdLst>
  <p:sldSz cx="9144000" cy="6858000" type="screen4x3"/>
  <p:notesSz cx="6858000" cy="9144000"/>
  <p:defaultTextStyle>
    <a:defPPr>
      <a:defRPr lang="is-I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345" autoAdjust="0"/>
    <p:restoredTop sz="94585" autoAdjust="0"/>
  </p:normalViewPr>
  <p:slideViewPr>
    <p:cSldViewPr>
      <p:cViewPr varScale="1">
        <p:scale>
          <a:sx n="104" d="100"/>
          <a:sy n="104" d="100"/>
        </p:scale>
        <p:origin x="-216" y="-90"/>
      </p:cViewPr>
      <p:guideLst>
        <p:guide orient="horz" pos="2160"/>
        <p:guide pos="2880"/>
      </p:guideLst>
    </p:cSldViewPr>
  </p:slideViewPr>
  <p:outlineViewPr>
    <p:cViewPr>
      <p:scale>
        <a:sx n="33" d="100"/>
        <a:sy n="33" d="100"/>
      </p:scale>
      <p:origin x="0" y="38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s-I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12F8B4B-4435-4F2B-958C-7BE857F7F30C}" type="datetimeFigureOut">
              <a:rPr lang="is-IS"/>
              <a:pPr>
                <a:defRPr/>
              </a:pPr>
              <a:t>8.10.2009</a:t>
            </a:fld>
            <a:endParaRPr lang="is-I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s-I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s-I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s-I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081FCF6-3679-4762-B09A-CA07873642D9}" type="slidenum">
              <a:rPr lang="is-IS"/>
              <a:pPr>
                <a:defRPr/>
              </a:pPr>
              <a:t>‹#›</a:t>
            </a:fld>
            <a:endParaRPr lang="is-I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s-I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B2C6FD-2EC3-4D34-BA14-88F26FB9D017}" type="slidenum">
              <a:rPr lang="is-IS"/>
              <a:pPr fontAlgn="base">
                <a:spcBef>
                  <a:spcPct val="0"/>
                </a:spcBef>
                <a:spcAft>
                  <a:spcPct val="0"/>
                </a:spcAft>
              </a:pPr>
              <a:t>1</a:t>
            </a:fld>
            <a:endParaRPr lang="is-I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A7FAE9FD-0BEA-447E-845F-A789539E7DCA}" type="datetimeFigureOut">
              <a:rPr lang="is-IS"/>
              <a:pPr>
                <a:defRPr/>
              </a:pPr>
              <a:t>8.10.2009</a:t>
            </a:fld>
            <a:endParaRPr lang="is-I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is-IS"/>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F2D8F9E9-33B1-4A0E-9F5C-6D56342D5EEA}" type="slidenum">
              <a:rPr lang="is-IS"/>
              <a:pPr>
                <a:defRPr/>
              </a:pPr>
              <a:t>‹#›</a:t>
            </a:fld>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482355F-4B0E-49BB-A3CB-BD94C943DD91}" type="datetimeFigureOut">
              <a:rPr lang="is-IS"/>
              <a:pPr>
                <a:defRPr/>
              </a:pPr>
              <a:t>8.10.2009</a:t>
            </a:fld>
            <a:endParaRPr lang="is-IS"/>
          </a:p>
        </p:txBody>
      </p:sp>
      <p:sp>
        <p:nvSpPr>
          <p:cNvPr id="5" name="Footer Placeholder 21"/>
          <p:cNvSpPr>
            <a:spLocks noGrp="1"/>
          </p:cNvSpPr>
          <p:nvPr>
            <p:ph type="ftr" sz="quarter" idx="11"/>
          </p:nvPr>
        </p:nvSpPr>
        <p:spPr/>
        <p:txBody>
          <a:bodyPr/>
          <a:lstStyle>
            <a:lvl1pPr>
              <a:defRPr/>
            </a:lvl1pPr>
          </a:lstStyle>
          <a:p>
            <a:pPr>
              <a:defRPr/>
            </a:pPr>
            <a:endParaRPr lang="is-IS"/>
          </a:p>
        </p:txBody>
      </p:sp>
      <p:sp>
        <p:nvSpPr>
          <p:cNvPr id="6" name="Slide Number Placeholder 17"/>
          <p:cNvSpPr>
            <a:spLocks noGrp="1"/>
          </p:cNvSpPr>
          <p:nvPr>
            <p:ph type="sldNum" sz="quarter" idx="12"/>
          </p:nvPr>
        </p:nvSpPr>
        <p:spPr/>
        <p:txBody>
          <a:bodyPr/>
          <a:lstStyle>
            <a:lvl1pPr>
              <a:defRPr/>
            </a:lvl1pPr>
          </a:lstStyle>
          <a:p>
            <a:pPr>
              <a:defRPr/>
            </a:pPr>
            <a:fld id="{E1F7B3CC-6D23-4A41-8187-FE763676BBF3}" type="slidenum">
              <a:rPr lang="is-IS"/>
              <a:pPr>
                <a:defRPr/>
              </a:pPr>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A675620-C333-4EAF-960F-BF3EBD078CCB}" type="datetimeFigureOut">
              <a:rPr lang="is-IS"/>
              <a:pPr>
                <a:defRPr/>
              </a:pPr>
              <a:t>8.10.2009</a:t>
            </a:fld>
            <a:endParaRPr lang="is-IS"/>
          </a:p>
        </p:txBody>
      </p:sp>
      <p:sp>
        <p:nvSpPr>
          <p:cNvPr id="5" name="Footer Placeholder 21"/>
          <p:cNvSpPr>
            <a:spLocks noGrp="1"/>
          </p:cNvSpPr>
          <p:nvPr>
            <p:ph type="ftr" sz="quarter" idx="11"/>
          </p:nvPr>
        </p:nvSpPr>
        <p:spPr/>
        <p:txBody>
          <a:bodyPr/>
          <a:lstStyle>
            <a:lvl1pPr>
              <a:defRPr/>
            </a:lvl1pPr>
          </a:lstStyle>
          <a:p>
            <a:pPr>
              <a:defRPr/>
            </a:pPr>
            <a:endParaRPr lang="is-IS"/>
          </a:p>
        </p:txBody>
      </p:sp>
      <p:sp>
        <p:nvSpPr>
          <p:cNvPr id="6" name="Slide Number Placeholder 17"/>
          <p:cNvSpPr>
            <a:spLocks noGrp="1"/>
          </p:cNvSpPr>
          <p:nvPr>
            <p:ph type="sldNum" sz="quarter" idx="12"/>
          </p:nvPr>
        </p:nvSpPr>
        <p:spPr/>
        <p:txBody>
          <a:bodyPr/>
          <a:lstStyle>
            <a:lvl1pPr>
              <a:defRPr/>
            </a:lvl1pPr>
          </a:lstStyle>
          <a:p>
            <a:pPr>
              <a:defRPr/>
            </a:pPr>
            <a:fld id="{C05E0362-054F-4FA9-A3EC-E85C233965DE}" type="slidenum">
              <a:rPr lang="is-IS"/>
              <a:pPr>
                <a:defRPr/>
              </a:pPr>
              <a:t>‹#›</a:t>
            </a:fld>
            <a:endParaRPr lang="is-I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91158F43-B341-42FC-A921-B531C2D29CCC}" type="datetimeFigureOut">
              <a:rPr lang="is-IS"/>
              <a:pPr>
                <a:defRPr/>
              </a:pPr>
              <a:t>8.10.2009</a:t>
            </a:fld>
            <a:endParaRPr lang="is-IS"/>
          </a:p>
        </p:txBody>
      </p:sp>
      <p:sp>
        <p:nvSpPr>
          <p:cNvPr id="5" name="Footer Placeholder 21"/>
          <p:cNvSpPr>
            <a:spLocks noGrp="1"/>
          </p:cNvSpPr>
          <p:nvPr>
            <p:ph type="ftr" sz="quarter" idx="11"/>
          </p:nvPr>
        </p:nvSpPr>
        <p:spPr/>
        <p:txBody>
          <a:bodyPr/>
          <a:lstStyle>
            <a:lvl1pPr>
              <a:defRPr/>
            </a:lvl1pPr>
          </a:lstStyle>
          <a:p>
            <a:pPr>
              <a:defRPr/>
            </a:pPr>
            <a:endParaRPr lang="is-IS"/>
          </a:p>
        </p:txBody>
      </p:sp>
      <p:sp>
        <p:nvSpPr>
          <p:cNvPr id="6" name="Slide Number Placeholder 17"/>
          <p:cNvSpPr>
            <a:spLocks noGrp="1"/>
          </p:cNvSpPr>
          <p:nvPr>
            <p:ph type="sldNum" sz="quarter" idx="12"/>
          </p:nvPr>
        </p:nvSpPr>
        <p:spPr/>
        <p:txBody>
          <a:bodyPr/>
          <a:lstStyle>
            <a:lvl1pPr>
              <a:defRPr/>
            </a:lvl1pPr>
          </a:lstStyle>
          <a:p>
            <a:pPr>
              <a:defRPr/>
            </a:pPr>
            <a:fld id="{5C1D4081-F3CE-4BD5-AB35-F0B056EB666A}" type="slidenum">
              <a:rPr lang="is-IS"/>
              <a:pPr>
                <a:defRPr/>
              </a:pPr>
              <a:t>‹#›</a:t>
            </a:fld>
            <a:endParaRPr lang="is-I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03E9FE8-F824-4443-96B6-48154614559E}" type="datetimeFigureOut">
              <a:rPr lang="is-IS"/>
              <a:pPr>
                <a:defRPr/>
              </a:pPr>
              <a:t>8.10.2009</a:t>
            </a:fld>
            <a:endParaRPr lang="is-IS"/>
          </a:p>
        </p:txBody>
      </p:sp>
      <p:sp>
        <p:nvSpPr>
          <p:cNvPr id="7" name="Footer Placeholder 4"/>
          <p:cNvSpPr>
            <a:spLocks noGrp="1"/>
          </p:cNvSpPr>
          <p:nvPr>
            <p:ph type="ftr" sz="quarter" idx="11"/>
          </p:nvPr>
        </p:nvSpPr>
        <p:spPr/>
        <p:txBody>
          <a:bodyPr/>
          <a:lstStyle>
            <a:lvl1pPr>
              <a:defRPr/>
            </a:lvl1pPr>
          </a:lstStyle>
          <a:p>
            <a:pPr>
              <a:defRPr/>
            </a:pPr>
            <a:endParaRPr lang="is-IS"/>
          </a:p>
        </p:txBody>
      </p:sp>
      <p:sp>
        <p:nvSpPr>
          <p:cNvPr id="8" name="Slide Number Placeholder 5"/>
          <p:cNvSpPr>
            <a:spLocks noGrp="1"/>
          </p:cNvSpPr>
          <p:nvPr>
            <p:ph type="sldNum" sz="quarter" idx="12"/>
          </p:nvPr>
        </p:nvSpPr>
        <p:spPr/>
        <p:txBody>
          <a:bodyPr/>
          <a:lstStyle>
            <a:lvl1pPr>
              <a:defRPr/>
            </a:lvl1pPr>
          </a:lstStyle>
          <a:p>
            <a:pPr>
              <a:defRPr/>
            </a:pPr>
            <a:fld id="{A216054D-AE7F-4B97-81FC-F39E8A87B04A}" type="slidenum">
              <a:rPr lang="is-IS"/>
              <a:pPr>
                <a:defRPr/>
              </a:pPr>
              <a:t>‹#›</a:t>
            </a:fld>
            <a:endParaRPr lang="is-I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C69048C8-6900-41CB-8363-B01FEA6C2299}" type="datetimeFigureOut">
              <a:rPr lang="is-IS"/>
              <a:pPr>
                <a:defRPr/>
              </a:pPr>
              <a:t>8.10.2009</a:t>
            </a:fld>
            <a:endParaRPr lang="is-IS"/>
          </a:p>
        </p:txBody>
      </p:sp>
      <p:sp>
        <p:nvSpPr>
          <p:cNvPr id="6" name="Footer Placeholder 21"/>
          <p:cNvSpPr>
            <a:spLocks noGrp="1"/>
          </p:cNvSpPr>
          <p:nvPr>
            <p:ph type="ftr" sz="quarter" idx="11"/>
          </p:nvPr>
        </p:nvSpPr>
        <p:spPr/>
        <p:txBody>
          <a:bodyPr/>
          <a:lstStyle>
            <a:lvl1pPr>
              <a:defRPr/>
            </a:lvl1pPr>
          </a:lstStyle>
          <a:p>
            <a:pPr>
              <a:defRPr/>
            </a:pPr>
            <a:endParaRPr lang="is-IS"/>
          </a:p>
        </p:txBody>
      </p:sp>
      <p:sp>
        <p:nvSpPr>
          <p:cNvPr id="7" name="Slide Number Placeholder 17"/>
          <p:cNvSpPr>
            <a:spLocks noGrp="1"/>
          </p:cNvSpPr>
          <p:nvPr>
            <p:ph type="sldNum" sz="quarter" idx="12"/>
          </p:nvPr>
        </p:nvSpPr>
        <p:spPr/>
        <p:txBody>
          <a:bodyPr/>
          <a:lstStyle>
            <a:lvl1pPr>
              <a:defRPr/>
            </a:lvl1pPr>
          </a:lstStyle>
          <a:p>
            <a:pPr>
              <a:defRPr/>
            </a:pPr>
            <a:fld id="{6C37B201-F646-4A75-A945-9D487D4CA155}" type="slidenum">
              <a:rPr lang="is-IS"/>
              <a:pPr>
                <a:defRPr/>
              </a:pPr>
              <a:t>‹#›</a:t>
            </a:fld>
            <a:endParaRPr lang="is-I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B331739-0D14-4853-A13C-7760A961ED6A}" type="datetimeFigureOut">
              <a:rPr lang="is-IS"/>
              <a:pPr>
                <a:defRPr/>
              </a:pPr>
              <a:t>8.10.2009</a:t>
            </a:fld>
            <a:endParaRPr lang="is-IS"/>
          </a:p>
        </p:txBody>
      </p:sp>
      <p:sp>
        <p:nvSpPr>
          <p:cNvPr id="8" name="Footer Placeholder 21"/>
          <p:cNvSpPr>
            <a:spLocks noGrp="1"/>
          </p:cNvSpPr>
          <p:nvPr>
            <p:ph type="ftr" sz="quarter" idx="11"/>
          </p:nvPr>
        </p:nvSpPr>
        <p:spPr/>
        <p:txBody>
          <a:bodyPr/>
          <a:lstStyle>
            <a:lvl1pPr>
              <a:defRPr/>
            </a:lvl1pPr>
          </a:lstStyle>
          <a:p>
            <a:pPr>
              <a:defRPr/>
            </a:pPr>
            <a:endParaRPr lang="is-IS"/>
          </a:p>
        </p:txBody>
      </p:sp>
      <p:sp>
        <p:nvSpPr>
          <p:cNvPr id="9" name="Slide Number Placeholder 17"/>
          <p:cNvSpPr>
            <a:spLocks noGrp="1"/>
          </p:cNvSpPr>
          <p:nvPr>
            <p:ph type="sldNum" sz="quarter" idx="12"/>
          </p:nvPr>
        </p:nvSpPr>
        <p:spPr/>
        <p:txBody>
          <a:bodyPr/>
          <a:lstStyle>
            <a:lvl1pPr>
              <a:defRPr/>
            </a:lvl1pPr>
          </a:lstStyle>
          <a:p>
            <a:pPr>
              <a:defRPr/>
            </a:pPr>
            <a:fld id="{020E0FDA-1C30-4E93-B666-D9A62BCB40AB}" type="slidenum">
              <a:rPr lang="is-IS"/>
              <a:pPr>
                <a:defRPr/>
              </a:pPr>
              <a:t>‹#›</a:t>
            </a:fld>
            <a:endParaRPr lang="is-I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4648B6F-D809-40FD-9DD0-DA63E09C41E1}" type="datetimeFigureOut">
              <a:rPr lang="is-IS"/>
              <a:pPr>
                <a:defRPr/>
              </a:pPr>
              <a:t>8.10.2009</a:t>
            </a:fld>
            <a:endParaRPr lang="is-IS"/>
          </a:p>
        </p:txBody>
      </p:sp>
      <p:sp>
        <p:nvSpPr>
          <p:cNvPr id="4" name="Footer Placeholder 21"/>
          <p:cNvSpPr>
            <a:spLocks noGrp="1"/>
          </p:cNvSpPr>
          <p:nvPr>
            <p:ph type="ftr" sz="quarter" idx="11"/>
          </p:nvPr>
        </p:nvSpPr>
        <p:spPr/>
        <p:txBody>
          <a:bodyPr/>
          <a:lstStyle>
            <a:lvl1pPr>
              <a:defRPr/>
            </a:lvl1pPr>
          </a:lstStyle>
          <a:p>
            <a:pPr>
              <a:defRPr/>
            </a:pPr>
            <a:endParaRPr lang="is-IS"/>
          </a:p>
        </p:txBody>
      </p:sp>
      <p:sp>
        <p:nvSpPr>
          <p:cNvPr id="5" name="Slide Number Placeholder 17"/>
          <p:cNvSpPr>
            <a:spLocks noGrp="1"/>
          </p:cNvSpPr>
          <p:nvPr>
            <p:ph type="sldNum" sz="quarter" idx="12"/>
          </p:nvPr>
        </p:nvSpPr>
        <p:spPr/>
        <p:txBody>
          <a:bodyPr/>
          <a:lstStyle>
            <a:lvl1pPr>
              <a:defRPr/>
            </a:lvl1pPr>
          </a:lstStyle>
          <a:p>
            <a:pPr>
              <a:defRPr/>
            </a:pPr>
            <a:fld id="{B8705FA9-02C0-4977-BFE0-7F8C8BF23008}" type="slidenum">
              <a:rPr lang="is-IS"/>
              <a:pPr>
                <a:defRPr/>
              </a:pPr>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04ED3EA-5CE7-4588-B944-0F9C2FED6A23}" type="datetimeFigureOut">
              <a:rPr lang="is-IS"/>
              <a:pPr>
                <a:defRPr/>
              </a:pPr>
              <a:t>8.10.2009</a:t>
            </a:fld>
            <a:endParaRPr lang="is-IS"/>
          </a:p>
        </p:txBody>
      </p:sp>
      <p:sp>
        <p:nvSpPr>
          <p:cNvPr id="3" name="Footer Placeholder 21"/>
          <p:cNvSpPr>
            <a:spLocks noGrp="1"/>
          </p:cNvSpPr>
          <p:nvPr>
            <p:ph type="ftr" sz="quarter" idx="11"/>
          </p:nvPr>
        </p:nvSpPr>
        <p:spPr/>
        <p:txBody>
          <a:bodyPr/>
          <a:lstStyle>
            <a:lvl1pPr>
              <a:defRPr/>
            </a:lvl1pPr>
          </a:lstStyle>
          <a:p>
            <a:pPr>
              <a:defRPr/>
            </a:pPr>
            <a:endParaRPr lang="is-IS"/>
          </a:p>
        </p:txBody>
      </p:sp>
      <p:sp>
        <p:nvSpPr>
          <p:cNvPr id="4" name="Slide Number Placeholder 17"/>
          <p:cNvSpPr>
            <a:spLocks noGrp="1"/>
          </p:cNvSpPr>
          <p:nvPr>
            <p:ph type="sldNum" sz="quarter" idx="12"/>
          </p:nvPr>
        </p:nvSpPr>
        <p:spPr/>
        <p:txBody>
          <a:bodyPr/>
          <a:lstStyle>
            <a:lvl1pPr>
              <a:defRPr/>
            </a:lvl1pPr>
          </a:lstStyle>
          <a:p>
            <a:pPr>
              <a:defRPr/>
            </a:pPr>
            <a:fld id="{9206B0BE-F1DE-4CB5-A9EC-1DE6EDF5FD97}" type="slidenum">
              <a:rPr lang="is-IS"/>
              <a:pPr>
                <a:defRPr/>
              </a:pPr>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0DB4B10-605A-4967-A92E-1D890B8D7C34}" type="datetimeFigureOut">
              <a:rPr lang="is-IS"/>
              <a:pPr>
                <a:defRPr/>
              </a:pPr>
              <a:t>8.10.2009</a:t>
            </a:fld>
            <a:endParaRPr lang="is-IS"/>
          </a:p>
        </p:txBody>
      </p:sp>
      <p:sp>
        <p:nvSpPr>
          <p:cNvPr id="6" name="Footer Placeholder 21"/>
          <p:cNvSpPr>
            <a:spLocks noGrp="1"/>
          </p:cNvSpPr>
          <p:nvPr>
            <p:ph type="ftr" sz="quarter" idx="11"/>
          </p:nvPr>
        </p:nvSpPr>
        <p:spPr/>
        <p:txBody>
          <a:bodyPr/>
          <a:lstStyle>
            <a:lvl1pPr>
              <a:defRPr/>
            </a:lvl1pPr>
          </a:lstStyle>
          <a:p>
            <a:pPr>
              <a:defRPr/>
            </a:pPr>
            <a:endParaRPr lang="is-IS"/>
          </a:p>
        </p:txBody>
      </p:sp>
      <p:sp>
        <p:nvSpPr>
          <p:cNvPr id="7" name="Slide Number Placeholder 17"/>
          <p:cNvSpPr>
            <a:spLocks noGrp="1"/>
          </p:cNvSpPr>
          <p:nvPr>
            <p:ph type="sldNum" sz="quarter" idx="12"/>
          </p:nvPr>
        </p:nvSpPr>
        <p:spPr/>
        <p:txBody>
          <a:bodyPr/>
          <a:lstStyle>
            <a:lvl1pPr>
              <a:defRPr/>
            </a:lvl1pPr>
          </a:lstStyle>
          <a:p>
            <a:pPr>
              <a:defRPr/>
            </a:pPr>
            <a:fld id="{23319560-E3D6-47A0-A94E-5E43F770454E}" type="slidenum">
              <a:rPr lang="is-IS"/>
              <a:pPr>
                <a:defRPr/>
              </a:pPr>
              <a:t>‹#›</a:t>
            </a:fld>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lstStyle>
          <a:p>
            <a:pPr>
              <a:defRPr/>
            </a:pPr>
            <a:fld id="{525AC165-91CF-4B84-BC27-248DB0F1F5FC}" type="datetimeFigureOut">
              <a:rPr lang="is-IS"/>
              <a:pPr>
                <a:defRPr/>
              </a:pPr>
              <a:t>8.10.2009</a:t>
            </a:fld>
            <a:endParaRPr lang="is-I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is-IS"/>
          </a:p>
        </p:txBody>
      </p:sp>
      <p:sp>
        <p:nvSpPr>
          <p:cNvPr id="13" name="Slide Number Placeholder 6"/>
          <p:cNvSpPr>
            <a:spLocks noGrp="1"/>
          </p:cNvSpPr>
          <p:nvPr>
            <p:ph type="sldNum" sz="quarter" idx="12"/>
          </p:nvPr>
        </p:nvSpPr>
        <p:spPr/>
        <p:txBody>
          <a:bodyPr/>
          <a:lstStyle>
            <a:lvl1pPr>
              <a:defRPr smtClean="0">
                <a:solidFill>
                  <a:schemeClr val="tx1"/>
                </a:solidFill>
              </a:defRPr>
            </a:lvl1pPr>
          </a:lstStyle>
          <a:p>
            <a:pPr>
              <a:defRPr/>
            </a:pPr>
            <a:fld id="{E9E7AE36-7B73-43B6-8CF3-A1B4A763DC05}" type="slidenum">
              <a:rPr lang="is-IS"/>
              <a:pPr>
                <a:defRPr/>
              </a:pPr>
              <a:t>‹#›</a:t>
            </a:fld>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lstStyle>
          <a:p>
            <a:pPr>
              <a:defRPr/>
            </a:pPr>
            <a:fld id="{D0A729C1-CB74-48D3-987A-5E9A745132D2}" type="datetimeFigureOut">
              <a:rPr lang="is-IS"/>
              <a:pPr>
                <a:defRPr/>
              </a:pPr>
              <a:t>8.10.2009</a:t>
            </a:fld>
            <a:endParaRPr lang="is-I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is-I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lstStyle>
          <a:p>
            <a:pPr>
              <a:defRPr/>
            </a:pPr>
            <a:fld id="{26E9906E-16FF-4F04-A1D7-1AD0A2A7CF06}" type="slidenum">
              <a:rPr lang="is-IS"/>
              <a:pPr>
                <a:defRPr/>
              </a:pPr>
              <a:t>‹#›</a:t>
            </a:fld>
            <a:endParaRPr lang="is-I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9.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irds.i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a:stretch>
            <a:fillRect/>
          </a:stretch>
        </p:blipFill>
        <p:spPr bwMode="auto">
          <a:xfrm>
            <a:off x="0" y="-142875"/>
            <a:ext cx="9183688" cy="1052513"/>
          </a:xfrm>
          <a:prstGeom prst="rect">
            <a:avLst/>
          </a:prstGeom>
          <a:noFill/>
          <a:ln w="9525">
            <a:noFill/>
            <a:miter lim="800000"/>
            <a:headEnd/>
            <a:tailEnd/>
          </a:ln>
        </p:spPr>
      </p:pic>
      <p:sp>
        <p:nvSpPr>
          <p:cNvPr id="5" name="Title 4"/>
          <p:cNvSpPr>
            <a:spLocks noGrp="1"/>
          </p:cNvSpPr>
          <p:nvPr>
            <p:ph type="ctrTitle"/>
          </p:nvPr>
        </p:nvSpPr>
        <p:spPr>
          <a:xfrm>
            <a:off x="571472" y="785794"/>
            <a:ext cx="7772400" cy="939180"/>
          </a:xfrm>
        </p:spPr>
        <p:txBody>
          <a:bodyPr/>
          <a:lstStyle/>
          <a:p>
            <a:pPr algn="ctr" fontAlgn="auto">
              <a:spcAft>
                <a:spcPts val="0"/>
              </a:spcAft>
              <a:defRPr/>
            </a:pPr>
            <a:r>
              <a:rPr lang="is-IS" sz="3600" dirty="0" smtClean="0">
                <a:solidFill>
                  <a:srgbClr val="006600"/>
                </a:solidFill>
                <a:effectLst>
                  <a:outerShdw blurRad="38100" dist="38100" dir="2700000" algn="tl">
                    <a:srgbClr val="000000">
                      <a:alpha val="43137"/>
                    </a:srgbClr>
                  </a:outerShdw>
                </a:effectLst>
              </a:rPr>
              <a:t>Fuglaskoðun og ferðamennska</a:t>
            </a:r>
            <a:endParaRPr lang="is-IS" sz="3600" dirty="0">
              <a:solidFill>
                <a:srgbClr val="006600"/>
              </a:solidFill>
              <a:effectLst>
                <a:outerShdw blurRad="38100" dist="38100" dir="2700000" algn="tl">
                  <a:srgbClr val="000000">
                    <a:alpha val="43137"/>
                  </a:srgbClr>
                </a:outerShdw>
              </a:effectLst>
            </a:endParaRPr>
          </a:p>
        </p:txBody>
      </p:sp>
      <p:pic>
        <p:nvPicPr>
          <p:cNvPr id="14339" name="Picture 12" descr="AC328florgodi.jpg"/>
          <p:cNvPicPr>
            <a:picLocks noChangeAspect="1"/>
          </p:cNvPicPr>
          <p:nvPr/>
        </p:nvPicPr>
        <p:blipFill>
          <a:blip r:embed="rId4"/>
          <a:srcRect/>
          <a:stretch>
            <a:fillRect/>
          </a:stretch>
        </p:blipFill>
        <p:spPr bwMode="auto">
          <a:xfrm>
            <a:off x="8072438" y="5857875"/>
            <a:ext cx="714375" cy="838200"/>
          </a:xfrm>
          <a:prstGeom prst="rect">
            <a:avLst/>
          </a:prstGeom>
          <a:noFill/>
          <a:ln w="9525">
            <a:noFill/>
            <a:miter lim="800000"/>
            <a:headEnd/>
            <a:tailEnd/>
          </a:ln>
        </p:spPr>
      </p:pic>
      <p:pic>
        <p:nvPicPr>
          <p:cNvPr id="14340" name="Picture 12" descr="Djupivogur_logo_h80"/>
          <p:cNvPicPr>
            <a:picLocks noChangeAspect="1" noChangeArrowheads="1"/>
          </p:cNvPicPr>
          <p:nvPr/>
        </p:nvPicPr>
        <p:blipFill>
          <a:blip r:embed="rId5"/>
          <a:srcRect/>
          <a:stretch>
            <a:fillRect/>
          </a:stretch>
        </p:blipFill>
        <p:spPr bwMode="auto">
          <a:xfrm>
            <a:off x="142875" y="1071563"/>
            <a:ext cx="642938" cy="534987"/>
          </a:xfrm>
          <a:prstGeom prst="rect">
            <a:avLst/>
          </a:prstGeom>
          <a:noFill/>
          <a:ln w="9525">
            <a:noFill/>
            <a:miter lim="800000"/>
            <a:headEnd/>
            <a:tailEnd/>
          </a:ln>
        </p:spPr>
      </p:pic>
      <p:pic>
        <p:nvPicPr>
          <p:cNvPr id="14341" name="Picture 13" descr="Fuglalogo 1"/>
          <p:cNvPicPr>
            <a:picLocks noChangeAspect="1" noChangeArrowheads="1"/>
          </p:cNvPicPr>
          <p:nvPr/>
        </p:nvPicPr>
        <p:blipFill>
          <a:blip r:embed="rId6"/>
          <a:srcRect/>
          <a:stretch>
            <a:fillRect/>
          </a:stretch>
        </p:blipFill>
        <p:spPr bwMode="auto">
          <a:xfrm>
            <a:off x="8072438" y="1000125"/>
            <a:ext cx="938212" cy="541338"/>
          </a:xfrm>
          <a:prstGeom prst="rect">
            <a:avLst/>
          </a:prstGeom>
          <a:noFill/>
          <a:ln w="9525">
            <a:noFill/>
            <a:miter lim="800000"/>
            <a:headEnd/>
            <a:tailEnd/>
          </a:ln>
        </p:spPr>
      </p:pic>
      <p:pic>
        <p:nvPicPr>
          <p:cNvPr id="14342" name="Picture 6" descr="aa.jpg"/>
          <p:cNvPicPr>
            <a:picLocks noChangeAspect="1"/>
          </p:cNvPicPr>
          <p:nvPr/>
        </p:nvPicPr>
        <p:blipFill>
          <a:blip r:embed="rId7">
            <a:lum contrast="20000"/>
          </a:blip>
          <a:srcRect/>
          <a:stretch>
            <a:fillRect/>
          </a:stretch>
        </p:blipFill>
        <p:spPr bwMode="auto">
          <a:xfrm>
            <a:off x="1698625" y="1714500"/>
            <a:ext cx="5588000" cy="3143250"/>
          </a:xfrm>
          <a:prstGeom prst="rect">
            <a:avLst/>
          </a:prstGeom>
          <a:noFill/>
          <a:ln w="9525">
            <a:noFill/>
            <a:miter lim="800000"/>
            <a:headEnd/>
            <a:tailEnd/>
          </a:ln>
        </p:spPr>
      </p:pic>
      <p:sp>
        <p:nvSpPr>
          <p:cNvPr id="11" name="TextBox 10"/>
          <p:cNvSpPr txBox="1"/>
          <p:nvPr/>
        </p:nvSpPr>
        <p:spPr>
          <a:xfrm>
            <a:off x="214313" y="5786438"/>
            <a:ext cx="7572375" cy="677862"/>
          </a:xfrm>
          <a:prstGeom prst="rect">
            <a:avLst/>
          </a:prstGeom>
          <a:noFill/>
        </p:spPr>
        <p:txBody>
          <a:bodyPr>
            <a:spAutoFit/>
          </a:bodyPr>
          <a:lstStyle/>
          <a:p>
            <a:pPr fontAlgn="auto">
              <a:spcBef>
                <a:spcPts val="0"/>
              </a:spcBef>
              <a:spcAft>
                <a:spcPts val="0"/>
              </a:spcAft>
              <a:defRPr/>
            </a:pPr>
            <a:r>
              <a:rPr lang="is-IS" sz="3800" b="1" dirty="0" err="1">
                <a:solidFill>
                  <a:schemeClr val="tx1">
                    <a:lumMod val="85000"/>
                    <a:lumOff val="15000"/>
                  </a:schemeClr>
                </a:solidFill>
                <a:effectLst>
                  <a:outerShdw blurRad="38100" dist="38100" dir="2700000" algn="tl">
                    <a:srgbClr val="000000">
                      <a:alpha val="43137"/>
                    </a:srgbClr>
                  </a:outerShdw>
                </a:effectLst>
                <a:latin typeface="+mj-lt"/>
                <a:ea typeface="+mj-ea"/>
                <a:cs typeface="+mj-cs"/>
              </a:rPr>
              <a:t>Birds</a:t>
            </a:r>
            <a:r>
              <a:rPr lang="is-IS" sz="38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.is</a:t>
            </a:r>
            <a:r>
              <a:rPr lang="is-IS" sz="3800" b="1" dirty="0">
                <a:solidFill>
                  <a:srgbClr val="006600"/>
                </a:solidFill>
                <a:effectLst>
                  <a:outerShdw blurRad="38100" dist="38100" dir="2700000" algn="tl">
                    <a:srgbClr val="000000">
                      <a:alpha val="43137"/>
                    </a:srgbClr>
                  </a:outerShdw>
                </a:effectLst>
                <a:latin typeface="+mj-lt"/>
                <a:ea typeface="+mj-ea"/>
                <a:cs typeface="+mj-cs"/>
              </a:rPr>
              <a:t> </a:t>
            </a:r>
            <a:endParaRPr lang="is-IS" sz="3800" b="1" dirty="0">
              <a:solidFill>
                <a:srgbClr val="006600"/>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3" descr="Fuglaskoðun á Eyfreyjunesi 3 (Large).jpg"/>
          <p:cNvPicPr>
            <a:picLocks noGrp="1" noChangeAspect="1"/>
          </p:cNvPicPr>
          <p:nvPr>
            <p:ph idx="1"/>
          </p:nvPr>
        </p:nvPicPr>
        <p:blipFill>
          <a:blip r:embed="rId2"/>
          <a:srcRect/>
          <a:stretch>
            <a:fillRect/>
          </a:stretch>
        </p:blipFill>
        <p:spPr>
          <a:xfrm>
            <a:off x="990600" y="1752600"/>
            <a:ext cx="7129463" cy="4397375"/>
          </a:xfrm>
        </p:spPr>
      </p:pic>
      <p:sp>
        <p:nvSpPr>
          <p:cNvPr id="44034" name="Title 1"/>
          <p:cNvSpPr>
            <a:spLocks noGrp="1"/>
          </p:cNvSpPr>
          <p:nvPr>
            <p:ph type="title"/>
          </p:nvPr>
        </p:nvSpPr>
        <p:spPr>
          <a:xfrm>
            <a:off x="381000" y="1219200"/>
            <a:ext cx="8229600" cy="361950"/>
          </a:xfrm>
        </p:spPr>
        <p:txBody>
          <a:bodyPr>
            <a:noAutofit/>
          </a:bodyPr>
          <a:lstStyle/>
          <a:p>
            <a:pPr algn="ctr" fontAlgn="auto">
              <a:spcAft>
                <a:spcPts val="0"/>
              </a:spcAft>
              <a:defRPr/>
            </a:pPr>
            <a:r>
              <a:rPr lang="is-IS" sz="3400" dirty="0" smtClean="0"/>
              <a:t>Fuglalandsmót á Djúpavogi 2008</a:t>
            </a:r>
          </a:p>
        </p:txBody>
      </p:sp>
      <p:pic>
        <p:nvPicPr>
          <p:cNvPr id="24579" name="Picture 2"/>
          <p:cNvPicPr>
            <a:picLocks noChangeAspect="1" noChangeArrowheads="1"/>
          </p:cNvPicPr>
          <p:nvPr/>
        </p:nvPicPr>
        <p:blipFill>
          <a:blip r:embed="rId3"/>
          <a:srcRect/>
          <a:stretch>
            <a:fillRect/>
          </a:stretch>
        </p:blipFill>
        <p:spPr bwMode="auto">
          <a:xfrm>
            <a:off x="0" y="0"/>
            <a:ext cx="9144000" cy="1031875"/>
          </a:xfrm>
          <a:prstGeom prst="rect">
            <a:avLst/>
          </a:prstGeom>
          <a:noFill/>
          <a:ln w="9525">
            <a:noFill/>
            <a:miter lim="800000"/>
            <a:headEnd/>
            <a:tailEnd/>
          </a:ln>
        </p:spPr>
      </p:pic>
      <p:pic>
        <p:nvPicPr>
          <p:cNvPr id="24580" name="Picture 5" descr="1"/>
          <p:cNvPicPr>
            <a:picLocks noChangeAspect="1" noChangeArrowheads="1"/>
          </p:cNvPicPr>
          <p:nvPr/>
        </p:nvPicPr>
        <p:blipFill>
          <a:blip r:embed="rId4"/>
          <a:srcRect/>
          <a:stretch>
            <a:fillRect/>
          </a:stretch>
        </p:blipFill>
        <p:spPr bwMode="auto">
          <a:xfrm>
            <a:off x="7929563" y="6156325"/>
            <a:ext cx="1214437" cy="70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Content Placeholder 3" descr="Stóra kortið Aðalsk.jpg"/>
          <p:cNvPicPr>
            <a:picLocks noGrp="1" noChangeAspect="1"/>
          </p:cNvPicPr>
          <p:nvPr>
            <p:ph idx="1"/>
          </p:nvPr>
        </p:nvPicPr>
        <p:blipFill>
          <a:blip r:embed="rId2"/>
          <a:srcRect/>
          <a:stretch>
            <a:fillRect/>
          </a:stretch>
        </p:blipFill>
        <p:spPr>
          <a:xfrm>
            <a:off x="-165100" y="-22225"/>
            <a:ext cx="9309100" cy="6880225"/>
          </a:xfrm>
        </p:spPr>
      </p:pic>
      <p:sp>
        <p:nvSpPr>
          <p:cNvPr id="5" name="TextBox 4"/>
          <p:cNvSpPr txBox="1"/>
          <p:nvPr/>
        </p:nvSpPr>
        <p:spPr>
          <a:xfrm>
            <a:off x="6215074" y="4714885"/>
            <a:ext cx="2786082" cy="1754326"/>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is-IS" dirty="0">
                <a:solidFill>
                  <a:schemeClr val="bg1"/>
                </a:solidFill>
              </a:rPr>
              <a:t>Stefna sveitarfélagsins í Aðalskipulagi er að afmarka og vernda mikilvæg búsvæði fugla.</a:t>
            </a:r>
          </a:p>
          <a:p>
            <a:pPr fontAlgn="auto">
              <a:spcBef>
                <a:spcPts val="0"/>
              </a:spcBef>
              <a:spcAft>
                <a:spcPts val="0"/>
              </a:spcAft>
              <a:defRPr/>
            </a:pPr>
            <a:endParaRPr lang="is-IS" dirty="0">
              <a:solidFill>
                <a:srgbClr val="006600"/>
              </a:solidFill>
            </a:endParaRPr>
          </a:p>
        </p:txBody>
      </p:sp>
      <p:sp>
        <p:nvSpPr>
          <p:cNvPr id="6" name="Up Arrow 5"/>
          <p:cNvSpPr/>
          <p:nvPr/>
        </p:nvSpPr>
        <p:spPr>
          <a:xfrm rot="16200000">
            <a:off x="5822156" y="4964907"/>
            <a:ext cx="142875" cy="642938"/>
          </a:xfrm>
          <a:prstGeom prst="upArrow">
            <a:avLst/>
          </a:prstGeom>
          <a:ln w="9525">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s-IS" dirty="0">
              <a:solidFill>
                <a:srgbClr val="006600"/>
              </a:solidFill>
            </a:endParaRPr>
          </a:p>
        </p:txBody>
      </p:sp>
      <p:sp>
        <p:nvSpPr>
          <p:cNvPr id="7" name="Up Arrow 6"/>
          <p:cNvSpPr/>
          <p:nvPr/>
        </p:nvSpPr>
        <p:spPr>
          <a:xfrm>
            <a:off x="7358063" y="4357688"/>
            <a:ext cx="142875" cy="357187"/>
          </a:xfrm>
          <a:prstGeom prst="upArrow">
            <a:avLst/>
          </a:prstGeom>
          <a:ln w="9525">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s-IS" dirty="0">
              <a:solidFill>
                <a:srgbClr val="006600"/>
              </a:solidFill>
            </a:endParaRPr>
          </a:p>
        </p:txBody>
      </p:sp>
      <p:sp>
        <p:nvSpPr>
          <p:cNvPr id="8" name="Up Arrow 7"/>
          <p:cNvSpPr/>
          <p:nvPr/>
        </p:nvSpPr>
        <p:spPr>
          <a:xfrm>
            <a:off x="6643688" y="3857625"/>
            <a:ext cx="142875" cy="857250"/>
          </a:xfrm>
          <a:prstGeom prst="upArrow">
            <a:avLst/>
          </a:prstGeom>
          <a:ln w="9525">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s-IS"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linds(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3" descr="Hverfisvernd búsvæði fugla.jpg"/>
          <p:cNvPicPr>
            <a:picLocks noGrp="1" noChangeAspect="1"/>
          </p:cNvPicPr>
          <p:nvPr>
            <p:ph idx="1"/>
          </p:nvPr>
        </p:nvPicPr>
        <p:blipFill>
          <a:blip r:embed="rId2"/>
          <a:srcRect/>
          <a:stretch>
            <a:fillRect/>
          </a:stretch>
        </p:blipFill>
        <p:spPr>
          <a:xfrm>
            <a:off x="0" y="0"/>
            <a:ext cx="9144000" cy="6858000"/>
          </a:xfrm>
        </p:spPr>
      </p:pic>
      <p:sp>
        <p:nvSpPr>
          <p:cNvPr id="16388" name="TextBox 4"/>
          <p:cNvSpPr txBox="1">
            <a:spLocks noChangeArrowheads="1"/>
          </p:cNvSpPr>
          <p:nvPr/>
        </p:nvSpPr>
        <p:spPr bwMode="auto">
          <a:xfrm rot="2463973">
            <a:off x="6715125" y="2178050"/>
            <a:ext cx="2306638" cy="646113"/>
          </a:xfrm>
          <a:prstGeom prst="rect">
            <a:avLst/>
          </a:prstGeom>
          <a:noFill/>
          <a:ln w="9525">
            <a:noFill/>
            <a:miter lim="800000"/>
            <a:headEnd/>
            <a:tailEnd/>
          </a:ln>
        </p:spPr>
        <p:txBody>
          <a:bodyPr>
            <a:spAutoFit/>
          </a:bodyPr>
          <a:lstStyle/>
          <a:p>
            <a:r>
              <a:rPr lang="is-IS">
                <a:latin typeface="Lucida Sans Unicode" pitchFamily="34" charset="0"/>
              </a:rPr>
              <a:t>Hverfisvernd vegna fugla á Búlandsnesi</a:t>
            </a:r>
          </a:p>
        </p:txBody>
      </p:sp>
      <p:cxnSp>
        <p:nvCxnSpPr>
          <p:cNvPr id="7" name="Straight Arrow Connector 6"/>
          <p:cNvCxnSpPr/>
          <p:nvPr/>
        </p:nvCxnSpPr>
        <p:spPr>
          <a:xfrm rot="5400000">
            <a:off x="6786563" y="3857625"/>
            <a:ext cx="2000250"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893719" y="3321844"/>
            <a:ext cx="1214438"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rot="2201965" flipH="1">
            <a:off x="7578725" y="2938463"/>
            <a:ext cx="307975" cy="838200"/>
          </a:xfrm>
          <a:prstGeom prst="downArrow">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s-I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1000" fill="hold"/>
                                        <p:tgtEl>
                                          <p:spTgt spid="16388"/>
                                        </p:tgtEl>
                                        <p:attrNameLst>
                                          <p:attrName>ppt_x</p:attrName>
                                        </p:attrNameLst>
                                      </p:cBhvr>
                                      <p:tavLst>
                                        <p:tav tm="0">
                                          <p:val>
                                            <p:strVal val="0-#ppt_w/2"/>
                                          </p:val>
                                        </p:tav>
                                        <p:tav tm="100000">
                                          <p:val>
                                            <p:strVal val="#ppt_x"/>
                                          </p:val>
                                        </p:tav>
                                      </p:tavLst>
                                    </p:anim>
                                    <p:anim calcmode="lin" valueType="num">
                                      <p:cBhvr additive="base">
                                        <p:cTn id="8" dur="1000" fill="hold"/>
                                        <p:tgtEl>
                                          <p:spTgt spid="163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idx="1"/>
          </p:nvPr>
        </p:nvSpPr>
        <p:spPr/>
        <p:txBody>
          <a:bodyPr/>
          <a:lstStyle/>
          <a:p>
            <a:endParaRPr lang="is-IS" smtClean="0"/>
          </a:p>
        </p:txBody>
      </p:sp>
      <p:sp>
        <p:nvSpPr>
          <p:cNvPr id="13314" name="Rectangle 2"/>
          <p:cNvSpPr>
            <a:spLocks noGrp="1" noChangeArrowheads="1"/>
          </p:cNvSpPr>
          <p:nvPr>
            <p:ph type="title"/>
          </p:nvPr>
        </p:nvSpPr>
        <p:spPr/>
        <p:txBody>
          <a:bodyPr/>
          <a:lstStyle/>
          <a:p>
            <a:pPr fontAlgn="auto">
              <a:spcAft>
                <a:spcPts val="0"/>
              </a:spcAft>
              <a:defRPr/>
            </a:pPr>
            <a:endParaRPr lang="is-IS" smtClean="0"/>
          </a:p>
        </p:txBody>
      </p:sp>
      <p:pic>
        <p:nvPicPr>
          <p:cNvPr id="27651" name="Picture 4" descr="Ysti hluti"/>
          <p:cNvPicPr>
            <a:picLocks noChangeAspect="1" noChangeArrowheads="1"/>
          </p:cNvPicPr>
          <p:nvPr/>
        </p:nvPicPr>
        <p:blipFill>
          <a:blip r:embed="rId2"/>
          <a:srcRect/>
          <a:stretch>
            <a:fillRect/>
          </a:stretch>
        </p:blipFill>
        <p:spPr bwMode="auto">
          <a:xfrm>
            <a:off x="-4763" y="0"/>
            <a:ext cx="9155113" cy="6858000"/>
          </a:xfrm>
          <a:prstGeom prst="rect">
            <a:avLst/>
          </a:prstGeom>
          <a:noFill/>
          <a:ln w="9525">
            <a:noFill/>
            <a:miter lim="800000"/>
            <a:headEnd/>
            <a:tailEnd/>
          </a:ln>
        </p:spPr>
      </p:pic>
      <p:sp>
        <p:nvSpPr>
          <p:cNvPr id="27652" name="TextBox 4"/>
          <p:cNvSpPr txBox="1">
            <a:spLocks noChangeArrowheads="1"/>
          </p:cNvSpPr>
          <p:nvPr/>
        </p:nvSpPr>
        <p:spPr bwMode="auto">
          <a:xfrm>
            <a:off x="0" y="4919663"/>
            <a:ext cx="9144000" cy="1938337"/>
          </a:xfrm>
          <a:prstGeom prst="rect">
            <a:avLst/>
          </a:prstGeom>
          <a:solidFill>
            <a:srgbClr val="666633"/>
          </a:solidFill>
          <a:ln w="9525">
            <a:noFill/>
            <a:miter lim="800000"/>
            <a:headEnd/>
            <a:tailEnd/>
          </a:ln>
        </p:spPr>
        <p:txBody>
          <a:bodyPr>
            <a:spAutoFit/>
          </a:bodyPr>
          <a:lstStyle/>
          <a:p>
            <a:r>
              <a:rPr lang="is-IS" b="1">
                <a:solidFill>
                  <a:schemeClr val="bg1"/>
                </a:solidFill>
                <a:latin typeface="Lucida Sans Unicode" pitchFamily="34" charset="0"/>
              </a:rPr>
              <a:t> Búlandsnes</a:t>
            </a:r>
          </a:p>
          <a:p>
            <a:r>
              <a:rPr lang="is-IS" sz="1200">
                <a:solidFill>
                  <a:schemeClr val="bg1"/>
                </a:solidFill>
                <a:latin typeface="Lucida Sans Unicode" pitchFamily="34" charset="0"/>
              </a:rPr>
              <a:t>Gert er ráð fyrir hverfisvernd á Búlandsnesi, sem markast að vestanverðu af fjöru við Kolþúfutanga í suðri og fylgir fjöruborði 50 m inn í land að Straumsnöfum, mitt á milli Hundavogs og Jakobsvogs. Þaðan liggja mörkin í beinni línu í norðaustur vestan Borgargarðsvatns að þéttbýlismörkum við vesturmörk lóðar Djúpavogskirkju og áfram með þéttbýlismörkum að Mönnutanga við austanverðan Djúpavog. Undanskilið hverfisvernd er þó flugbraut, verslunar‐ og þjónustusvæði við norðurenda flugbrautar, nytjagarðar og vegir á svæðinu.</a:t>
            </a:r>
          </a:p>
          <a:p>
            <a:r>
              <a:rPr lang="is-IS" sz="1200">
                <a:solidFill>
                  <a:schemeClr val="bg1"/>
                </a:solidFill>
                <a:latin typeface="Lucida Sans Unicode" pitchFamily="34" charset="0"/>
              </a:rPr>
              <a:t>Um er að ræða einstaka tiltölulega óraskaða landslagsheild nærri þéttbýli. Á svæðinu er m.a. að finna mörg fjölbreytileg vötn, bæði ferskvötn og ísölt vötn, sjávarkletta, klettabelti, sendnar fjörur, mólendi, eyjar, flæðilönd og eyrar. </a:t>
            </a:r>
          </a:p>
          <a:p>
            <a:r>
              <a:rPr lang="is-IS" sz="1200">
                <a:solidFill>
                  <a:schemeClr val="bg1"/>
                </a:solidFill>
                <a:latin typeface="Lucida Sans Unicode" pitchFamily="34" charset="0"/>
              </a:rPr>
              <a:t>Á svæðinu er mjög tegundaríkt fugla‐ og dýralíf, auk menningarminja með mikið  fræðslu‐ og rannsóknargildi</a:t>
            </a:r>
            <a:r>
              <a:rPr lang="is-IS">
                <a:solidFill>
                  <a:schemeClr val="bg1"/>
                </a:solidFill>
                <a:latin typeface="Lucida Sans Unicode" pitchFamily="34"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a:xfrm>
            <a:off x="428625" y="2000250"/>
            <a:ext cx="8001000" cy="4024313"/>
          </a:xfrm>
        </p:spPr>
        <p:txBody>
          <a:bodyPr/>
          <a:lstStyle/>
          <a:p>
            <a:pPr>
              <a:lnSpc>
                <a:spcPct val="150000"/>
              </a:lnSpc>
              <a:buFont typeface="Wingdings" pitchFamily="2" charset="2"/>
              <a:buChar char="Ø"/>
            </a:pPr>
            <a:r>
              <a:rPr lang="is-IS" sz="2000" smtClean="0"/>
              <a:t>Jákvæð ímynd</a:t>
            </a:r>
          </a:p>
          <a:p>
            <a:pPr>
              <a:lnSpc>
                <a:spcPct val="150000"/>
              </a:lnSpc>
              <a:buFont typeface="Wingdings" pitchFamily="2" charset="2"/>
              <a:buChar char="Ø"/>
            </a:pPr>
            <a:r>
              <a:rPr lang="is-IS" sz="2000" smtClean="0"/>
              <a:t>Frumkvöðull ársins 2008 </a:t>
            </a:r>
            <a:r>
              <a:rPr lang="en-US" sz="2000" smtClean="0"/>
              <a:t>–</a:t>
            </a:r>
            <a:r>
              <a:rPr lang="is-IS" sz="2000" smtClean="0"/>
              <a:t> Markaðsstofa Austurlands</a:t>
            </a:r>
          </a:p>
          <a:p>
            <a:pPr>
              <a:lnSpc>
                <a:spcPct val="150000"/>
              </a:lnSpc>
              <a:buFont typeface="Wingdings" pitchFamily="2" charset="2"/>
              <a:buChar char="Ø"/>
            </a:pPr>
            <a:r>
              <a:rPr lang="is-IS" sz="2000" smtClean="0"/>
              <a:t>Aukin umferð um svæðið</a:t>
            </a:r>
          </a:p>
          <a:p>
            <a:pPr>
              <a:lnSpc>
                <a:spcPct val="150000"/>
              </a:lnSpc>
              <a:buFont typeface="Wingdings" pitchFamily="2" charset="2"/>
              <a:buChar char="Ø"/>
            </a:pPr>
            <a:r>
              <a:rPr lang="is-IS" sz="2000" smtClean="0"/>
              <a:t>Papeyjarferðir - 15 % fjölgun milli ára</a:t>
            </a:r>
          </a:p>
          <a:p>
            <a:pPr>
              <a:lnSpc>
                <a:spcPct val="150000"/>
              </a:lnSpc>
              <a:buFont typeface="Wingdings" pitchFamily="2" charset="2"/>
              <a:buChar char="Ø"/>
            </a:pPr>
            <a:r>
              <a:rPr lang="is-IS" sz="2000" smtClean="0"/>
              <a:t>600 gestir af Hótel Framtíð í fuglaskoðun sumarið 2009</a:t>
            </a:r>
          </a:p>
        </p:txBody>
      </p:sp>
      <p:sp>
        <p:nvSpPr>
          <p:cNvPr id="3" name="Title 2"/>
          <p:cNvSpPr>
            <a:spLocks noGrp="1"/>
          </p:cNvSpPr>
          <p:nvPr>
            <p:ph type="title"/>
          </p:nvPr>
        </p:nvSpPr>
        <p:spPr>
          <a:xfrm>
            <a:off x="500034" y="1142984"/>
            <a:ext cx="8229600" cy="714372"/>
          </a:xfrm>
        </p:spPr>
        <p:txBody>
          <a:bodyPr/>
          <a:lstStyle/>
          <a:p>
            <a:pPr algn="ctr" fontAlgn="auto">
              <a:spcAft>
                <a:spcPts val="0"/>
              </a:spcAft>
              <a:defRPr/>
            </a:pPr>
            <a:r>
              <a:rPr lang="is-IS" sz="3400" dirty="0" smtClean="0"/>
              <a:t>Árangurinn</a:t>
            </a:r>
            <a:endParaRPr lang="is-IS" sz="3400" dirty="0"/>
          </a:p>
        </p:txBody>
      </p:sp>
      <p:pic>
        <p:nvPicPr>
          <p:cNvPr id="28675" name="Picture 2"/>
          <p:cNvPicPr>
            <a:picLocks noChangeAspect="1" noChangeArrowheads="1"/>
          </p:cNvPicPr>
          <p:nvPr/>
        </p:nvPicPr>
        <p:blipFill>
          <a:blip r:embed="rId2"/>
          <a:srcRect/>
          <a:stretch>
            <a:fillRect/>
          </a:stretch>
        </p:blipFill>
        <p:spPr bwMode="auto">
          <a:xfrm>
            <a:off x="0" y="0"/>
            <a:ext cx="9144000" cy="1031875"/>
          </a:xfrm>
          <a:prstGeom prst="rect">
            <a:avLst/>
          </a:prstGeom>
          <a:noFill/>
          <a:ln w="9525">
            <a:noFill/>
            <a:miter lim="800000"/>
            <a:headEnd/>
            <a:tailEnd/>
          </a:ln>
        </p:spPr>
      </p:pic>
      <p:pic>
        <p:nvPicPr>
          <p:cNvPr id="28676" name="Picture 4" descr="1"/>
          <p:cNvPicPr>
            <a:picLocks noChangeAspect="1" noChangeArrowheads="1"/>
          </p:cNvPicPr>
          <p:nvPr/>
        </p:nvPicPr>
        <p:blipFill>
          <a:blip r:embed="rId3"/>
          <a:srcRect/>
          <a:stretch>
            <a:fillRect/>
          </a:stretch>
        </p:blipFill>
        <p:spPr bwMode="auto">
          <a:xfrm>
            <a:off x="7369175" y="5832475"/>
            <a:ext cx="1774825"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a:xfrm>
            <a:off x="457200" y="1828800"/>
            <a:ext cx="8229600" cy="4178300"/>
          </a:xfrm>
        </p:spPr>
        <p:txBody>
          <a:bodyPr/>
          <a:lstStyle/>
          <a:p>
            <a:pPr>
              <a:lnSpc>
                <a:spcPct val="150000"/>
              </a:lnSpc>
              <a:buFont typeface="Wingdings" pitchFamily="2" charset="2"/>
              <a:buChar char="Ø"/>
            </a:pPr>
            <a:r>
              <a:rPr lang="is-IS" sz="2000" smtClean="0"/>
              <a:t>Markaðssetning</a:t>
            </a:r>
          </a:p>
          <a:p>
            <a:pPr>
              <a:lnSpc>
                <a:spcPct val="150000"/>
              </a:lnSpc>
              <a:buFont typeface="Wingdings" pitchFamily="2" charset="2"/>
              <a:buChar char="Ø"/>
            </a:pPr>
            <a:r>
              <a:rPr lang="is-IS" sz="2000" smtClean="0"/>
              <a:t>Uppbygging aðstöðu </a:t>
            </a:r>
          </a:p>
          <a:p>
            <a:pPr>
              <a:lnSpc>
                <a:spcPct val="150000"/>
              </a:lnSpc>
              <a:buFont typeface="Wingdings" pitchFamily="2" charset="2"/>
              <a:buChar char="Ø"/>
            </a:pPr>
            <a:r>
              <a:rPr lang="is-IS" sz="2000" smtClean="0"/>
              <a:t>Fjöruskilti </a:t>
            </a:r>
          </a:p>
          <a:p>
            <a:pPr>
              <a:lnSpc>
                <a:spcPct val="150000"/>
              </a:lnSpc>
              <a:buFont typeface="Wingdings" pitchFamily="2" charset="2"/>
              <a:buChar char="Ø"/>
            </a:pPr>
            <a:r>
              <a:rPr lang="is-IS" sz="2000" smtClean="0"/>
              <a:t>Leiðsögumenn</a:t>
            </a:r>
          </a:p>
          <a:p>
            <a:pPr>
              <a:lnSpc>
                <a:spcPct val="150000"/>
              </a:lnSpc>
              <a:buFont typeface="Wingdings" pitchFamily="2" charset="2"/>
              <a:buChar char="Ø"/>
            </a:pPr>
            <a:r>
              <a:rPr lang="is-IS" sz="2000" smtClean="0"/>
              <a:t>Skipulagðar ferðir í fuglaskoðun</a:t>
            </a:r>
          </a:p>
          <a:p>
            <a:pPr>
              <a:lnSpc>
                <a:spcPct val="150000"/>
              </a:lnSpc>
              <a:buFont typeface="Wingdings" pitchFamily="2" charset="2"/>
              <a:buChar char="Ø"/>
            </a:pPr>
            <a:r>
              <a:rPr lang="is-IS" sz="2000" smtClean="0"/>
              <a:t>Ísland í heild sem fyrsti kostur fuglaskoðara</a:t>
            </a:r>
          </a:p>
          <a:p>
            <a:pPr>
              <a:lnSpc>
                <a:spcPct val="150000"/>
              </a:lnSpc>
              <a:buFont typeface="Wingdings" pitchFamily="2" charset="2"/>
              <a:buChar char="Ø"/>
            </a:pPr>
            <a:endParaRPr lang="is-IS" sz="2000" smtClean="0"/>
          </a:p>
        </p:txBody>
      </p:sp>
      <p:sp>
        <p:nvSpPr>
          <p:cNvPr id="3" name="Title 2"/>
          <p:cNvSpPr>
            <a:spLocks noGrp="1"/>
          </p:cNvSpPr>
          <p:nvPr>
            <p:ph type="title"/>
          </p:nvPr>
        </p:nvSpPr>
        <p:spPr>
          <a:xfrm>
            <a:off x="428596" y="1000108"/>
            <a:ext cx="8229600" cy="808038"/>
          </a:xfrm>
        </p:spPr>
        <p:txBody>
          <a:bodyPr/>
          <a:lstStyle/>
          <a:p>
            <a:pPr algn="ctr" fontAlgn="auto">
              <a:spcAft>
                <a:spcPts val="0"/>
              </a:spcAft>
              <a:defRPr/>
            </a:pPr>
            <a:r>
              <a:rPr lang="is-IS" sz="3400" dirty="0" smtClean="0"/>
              <a:t>Næstu skref verkefnisins</a:t>
            </a:r>
            <a:endParaRPr lang="is-IS" sz="3400" dirty="0"/>
          </a:p>
        </p:txBody>
      </p:sp>
      <p:pic>
        <p:nvPicPr>
          <p:cNvPr id="29699" name="Picture 2"/>
          <p:cNvPicPr>
            <a:picLocks noChangeAspect="1" noChangeArrowheads="1"/>
          </p:cNvPicPr>
          <p:nvPr/>
        </p:nvPicPr>
        <p:blipFill>
          <a:blip r:embed="rId2"/>
          <a:srcRect/>
          <a:stretch>
            <a:fillRect/>
          </a:stretch>
        </p:blipFill>
        <p:spPr bwMode="auto">
          <a:xfrm>
            <a:off x="0" y="0"/>
            <a:ext cx="9144000" cy="1031875"/>
          </a:xfrm>
          <a:prstGeom prst="rect">
            <a:avLst/>
          </a:prstGeom>
          <a:noFill/>
          <a:ln w="9525">
            <a:noFill/>
            <a:miter lim="800000"/>
            <a:headEnd/>
            <a:tailEnd/>
          </a:ln>
        </p:spPr>
      </p:pic>
      <p:pic>
        <p:nvPicPr>
          <p:cNvPr id="29700" name="Picture 4" descr="1"/>
          <p:cNvPicPr>
            <a:picLocks noChangeAspect="1" noChangeArrowheads="1"/>
          </p:cNvPicPr>
          <p:nvPr/>
        </p:nvPicPr>
        <p:blipFill>
          <a:blip r:embed="rId3"/>
          <a:srcRect/>
          <a:stretch>
            <a:fillRect/>
          </a:stretch>
        </p:blipFill>
        <p:spPr bwMode="auto">
          <a:xfrm>
            <a:off x="7369175" y="5832475"/>
            <a:ext cx="1774825"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28596" y="1142984"/>
            <a:ext cx="8229600" cy="542940"/>
          </a:xfrm>
        </p:spPr>
        <p:txBody>
          <a:bodyPr>
            <a:noAutofit/>
          </a:bodyPr>
          <a:lstStyle/>
          <a:p>
            <a:pPr algn="ctr" fontAlgn="auto">
              <a:spcAft>
                <a:spcPts val="0"/>
              </a:spcAft>
              <a:defRPr/>
            </a:pPr>
            <a:r>
              <a:rPr lang="is-IS" sz="3400" dirty="0" smtClean="0"/>
              <a:t>Fuglar á Suðausturlandi</a:t>
            </a:r>
            <a:endParaRPr lang="is-IS" sz="3400" dirty="0"/>
          </a:p>
        </p:txBody>
      </p:sp>
      <p:pic>
        <p:nvPicPr>
          <p:cNvPr id="30723" name="Picture 2"/>
          <p:cNvPicPr>
            <a:picLocks noChangeAspect="1" noChangeArrowheads="1"/>
          </p:cNvPicPr>
          <p:nvPr/>
        </p:nvPicPr>
        <p:blipFill>
          <a:blip r:embed="rId3"/>
          <a:srcRect/>
          <a:stretch>
            <a:fillRect/>
          </a:stretch>
        </p:blipFill>
        <p:spPr bwMode="auto">
          <a:xfrm>
            <a:off x="0" y="0"/>
            <a:ext cx="9144000" cy="1031875"/>
          </a:xfrm>
          <a:prstGeom prst="rect">
            <a:avLst/>
          </a:prstGeom>
          <a:noFill/>
          <a:ln w="9525">
            <a:noFill/>
            <a:miter lim="800000"/>
            <a:headEnd/>
            <a:tailEnd/>
          </a:ln>
        </p:spPr>
      </p:pic>
      <p:pic>
        <p:nvPicPr>
          <p:cNvPr id="30724" name="Picture 4" descr="1"/>
          <p:cNvPicPr>
            <a:picLocks noChangeAspect="1" noChangeArrowheads="1"/>
          </p:cNvPicPr>
          <p:nvPr/>
        </p:nvPicPr>
        <p:blipFill>
          <a:blip r:embed="rId4"/>
          <a:srcRect/>
          <a:stretch>
            <a:fillRect/>
          </a:stretch>
        </p:blipFill>
        <p:spPr bwMode="auto">
          <a:xfrm>
            <a:off x="7369175" y="5832475"/>
            <a:ext cx="1774825" cy="1025525"/>
          </a:xfrm>
          <a:prstGeom prst="rect">
            <a:avLst/>
          </a:prstGeom>
          <a:noFill/>
          <a:ln w="9525">
            <a:noFill/>
            <a:miter lim="800000"/>
            <a:headEnd/>
            <a:tailEnd/>
          </a:ln>
        </p:spPr>
      </p:pic>
      <p:pic>
        <p:nvPicPr>
          <p:cNvPr id="30725" name="Picture 2"/>
          <p:cNvPicPr>
            <a:picLocks noGrp="1" noChangeAspect="1" noChangeArrowheads="1"/>
          </p:cNvPicPr>
          <p:nvPr>
            <p:ph idx="1"/>
          </p:nvPr>
        </p:nvPicPr>
        <p:blipFill>
          <a:blip r:embed="rId5"/>
          <a:srcRect/>
          <a:stretch>
            <a:fillRect/>
          </a:stretch>
        </p:blipFill>
        <p:spPr>
          <a:xfrm>
            <a:off x="1785938" y="1857375"/>
            <a:ext cx="5643562" cy="4232275"/>
          </a:xfr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928670"/>
            <a:ext cx="8229600" cy="703282"/>
          </a:xfrm>
        </p:spPr>
        <p:txBody>
          <a:bodyPr/>
          <a:lstStyle/>
          <a:p>
            <a:pPr algn="ctr" fontAlgn="auto">
              <a:spcAft>
                <a:spcPts val="0"/>
              </a:spcAft>
              <a:defRPr/>
            </a:pPr>
            <a:r>
              <a:rPr lang="is-IS" sz="3400" dirty="0" smtClean="0"/>
              <a:t>Eggin í Gleðivík</a:t>
            </a:r>
            <a:endParaRPr lang="is-IS" sz="3400" dirty="0"/>
          </a:p>
        </p:txBody>
      </p:sp>
      <p:pic>
        <p:nvPicPr>
          <p:cNvPr id="31746" name="Picture 2"/>
          <p:cNvPicPr>
            <a:picLocks noChangeAspect="1" noChangeArrowheads="1"/>
          </p:cNvPicPr>
          <p:nvPr/>
        </p:nvPicPr>
        <p:blipFill>
          <a:blip r:embed="rId2"/>
          <a:srcRect/>
          <a:stretch>
            <a:fillRect/>
          </a:stretch>
        </p:blipFill>
        <p:spPr bwMode="auto">
          <a:xfrm>
            <a:off x="0" y="0"/>
            <a:ext cx="9144000" cy="857250"/>
          </a:xfrm>
          <a:prstGeom prst="rect">
            <a:avLst/>
          </a:prstGeom>
          <a:noFill/>
          <a:ln w="9525">
            <a:noFill/>
            <a:miter lim="800000"/>
            <a:headEnd/>
            <a:tailEnd/>
          </a:ln>
        </p:spPr>
      </p:pic>
      <p:pic>
        <p:nvPicPr>
          <p:cNvPr id="31747" name="Picture 5" descr="1"/>
          <p:cNvPicPr>
            <a:picLocks noChangeAspect="1" noChangeArrowheads="1"/>
          </p:cNvPicPr>
          <p:nvPr/>
        </p:nvPicPr>
        <p:blipFill>
          <a:blip r:embed="rId3"/>
          <a:srcRect/>
          <a:stretch>
            <a:fillRect/>
          </a:stretch>
        </p:blipFill>
        <p:spPr bwMode="auto">
          <a:xfrm>
            <a:off x="7643813" y="5991225"/>
            <a:ext cx="1500187" cy="866775"/>
          </a:xfrm>
          <a:prstGeom prst="rect">
            <a:avLst/>
          </a:prstGeom>
          <a:noFill/>
          <a:ln w="9525">
            <a:noFill/>
            <a:miter lim="800000"/>
            <a:headEnd/>
            <a:tailEnd/>
          </a:ln>
        </p:spPr>
      </p:pic>
      <p:pic>
        <p:nvPicPr>
          <p:cNvPr id="31748" name="Content Placeholder 5" descr="_MG_8318 (Large).jpg"/>
          <p:cNvPicPr>
            <a:picLocks noGrp="1" noChangeAspect="1"/>
          </p:cNvPicPr>
          <p:nvPr>
            <p:ph idx="1"/>
          </p:nvPr>
        </p:nvPicPr>
        <p:blipFill>
          <a:blip r:embed="rId4"/>
          <a:srcRect/>
          <a:stretch>
            <a:fillRect/>
          </a:stretch>
        </p:blipFill>
        <p:spPr>
          <a:xfrm>
            <a:off x="1785938" y="1714500"/>
            <a:ext cx="5929312" cy="441801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625" y="1357313"/>
            <a:ext cx="8258175" cy="4649787"/>
          </a:xfrm>
        </p:spPr>
        <p:txBody>
          <a:bodyPr>
            <a:normAutofit fontScale="92500" lnSpcReduction="10000"/>
          </a:bodyPr>
          <a:lstStyle/>
          <a:p>
            <a:pPr marL="365760" indent="-256032" fontAlgn="auto">
              <a:spcAft>
                <a:spcPts val="0"/>
              </a:spcAft>
              <a:buFont typeface="Wingdings 3"/>
              <a:buNone/>
              <a:defRPr/>
            </a:pPr>
            <a:r>
              <a:rPr lang="is-IS" dirty="0" smtClean="0"/>
              <a:t> </a:t>
            </a:r>
            <a:r>
              <a:rPr lang="is-IS" sz="3200" b="1" dirty="0" smtClean="0">
                <a:solidFill>
                  <a:schemeClr val="tx2"/>
                </a:solidFill>
                <a:effectLst>
                  <a:outerShdw blurRad="31750" dist="25400" dir="5400000" algn="tl" rotWithShape="0">
                    <a:srgbClr val="000000">
                      <a:alpha val="25000"/>
                    </a:srgbClr>
                  </a:outerShdw>
                </a:effectLst>
                <a:latin typeface="+mj-lt"/>
                <a:ea typeface="+mj-ea"/>
                <a:cs typeface="+mj-cs"/>
              </a:rPr>
              <a:t>UM EGGIN Í GLEÐIVÍK</a:t>
            </a:r>
          </a:p>
          <a:p>
            <a:pPr marL="365760" indent="-256032" fontAlgn="auto">
              <a:spcAft>
                <a:spcPts val="0"/>
              </a:spcAft>
              <a:buFont typeface="Wingdings 3"/>
              <a:buNone/>
              <a:defRPr/>
            </a:pPr>
            <a:r>
              <a:rPr lang="is-IS" sz="1800" dirty="0" smtClean="0"/>
              <a:t> </a:t>
            </a:r>
          </a:p>
          <a:p>
            <a:pPr marL="365760" indent="-256032" fontAlgn="auto">
              <a:spcAft>
                <a:spcPts val="0"/>
              </a:spcAft>
              <a:buFont typeface="Wingdings 3"/>
              <a:buNone/>
              <a:defRPr/>
            </a:pPr>
            <a:r>
              <a:rPr lang="is-IS" sz="1800" dirty="0" smtClean="0"/>
              <a:t>Nú yfir gengur hríðar hregg,</a:t>
            </a:r>
          </a:p>
          <a:p>
            <a:pPr marL="365760" indent="-256032" fontAlgn="auto">
              <a:spcAft>
                <a:spcPts val="0"/>
              </a:spcAft>
              <a:buFont typeface="Wingdings 3"/>
              <a:buNone/>
              <a:defRPr/>
            </a:pPr>
            <a:r>
              <a:rPr lang="is-IS" sz="1800" dirty="0" smtClean="0"/>
              <a:t>er hrekur fugl úr mó.</a:t>
            </a:r>
          </a:p>
          <a:p>
            <a:pPr marL="365760" indent="-256032" fontAlgn="auto">
              <a:spcAft>
                <a:spcPts val="0"/>
              </a:spcAft>
              <a:buFont typeface="Wingdings 3"/>
              <a:buNone/>
              <a:defRPr/>
            </a:pPr>
            <a:r>
              <a:rPr lang="is-IS" sz="1800" dirty="0" smtClean="0"/>
              <a:t>Að vori birtast aftur egg </a:t>
            </a:r>
          </a:p>
          <a:p>
            <a:pPr marL="365760" indent="-256032" fontAlgn="auto">
              <a:spcAft>
                <a:spcPts val="0"/>
              </a:spcAft>
              <a:buFont typeface="Wingdings 3"/>
              <a:buNone/>
              <a:defRPr/>
            </a:pPr>
            <a:r>
              <a:rPr lang="is-IS" sz="1800" dirty="0" smtClean="0"/>
              <a:t>og ungar komast þá á legg</a:t>
            </a:r>
          </a:p>
          <a:p>
            <a:pPr marL="365760" indent="-256032" fontAlgn="auto">
              <a:spcAft>
                <a:spcPts val="0"/>
              </a:spcAft>
              <a:buFont typeface="Wingdings 3"/>
              <a:buNone/>
              <a:defRPr/>
            </a:pPr>
            <a:r>
              <a:rPr lang="is-IS" sz="1800" dirty="0" smtClean="0"/>
              <a:t>að gleypa af græðgi nóg.</a:t>
            </a:r>
          </a:p>
          <a:p>
            <a:pPr marL="365760" indent="-256032" fontAlgn="auto">
              <a:spcAft>
                <a:spcPts val="0"/>
              </a:spcAft>
              <a:buFont typeface="Wingdings 3"/>
              <a:buNone/>
              <a:defRPr/>
            </a:pPr>
            <a:r>
              <a:rPr lang="is-IS" sz="1800" dirty="0" smtClean="0"/>
              <a:t> </a:t>
            </a:r>
          </a:p>
          <a:p>
            <a:pPr marL="365760" indent="-256032" fontAlgn="auto">
              <a:spcAft>
                <a:spcPts val="0"/>
              </a:spcAft>
              <a:buFont typeface="Wingdings 3"/>
              <a:buNone/>
              <a:defRPr/>
            </a:pPr>
            <a:r>
              <a:rPr lang="is-IS" sz="1800" dirty="0" smtClean="0"/>
              <a:t>Á meðan gleðja önnur egg</a:t>
            </a:r>
          </a:p>
          <a:p>
            <a:pPr marL="365760" indent="-256032" fontAlgn="auto">
              <a:spcAft>
                <a:spcPts val="0"/>
              </a:spcAft>
              <a:buFont typeface="Wingdings 3"/>
              <a:buNone/>
              <a:defRPr/>
            </a:pPr>
            <a:r>
              <a:rPr lang="is-IS" sz="1800" dirty="0" smtClean="0"/>
              <a:t>undur hinum lík.</a:t>
            </a:r>
          </a:p>
          <a:p>
            <a:pPr marL="365760" indent="-256032" fontAlgn="auto">
              <a:spcAft>
                <a:spcPts val="0"/>
              </a:spcAft>
              <a:buFont typeface="Wingdings 3"/>
              <a:buNone/>
              <a:defRPr/>
            </a:pPr>
            <a:r>
              <a:rPr lang="is-IS" sz="1800" dirty="0" smtClean="0"/>
              <a:t>Þau hvíla stein- á -steyptum vegg </a:t>
            </a:r>
          </a:p>
          <a:p>
            <a:pPr marL="365760" indent="-256032" fontAlgn="auto">
              <a:spcAft>
                <a:spcPts val="0"/>
              </a:spcAft>
              <a:buFont typeface="Wingdings 3"/>
              <a:buNone/>
              <a:defRPr/>
            </a:pPr>
            <a:r>
              <a:rPr lang="is-IS" sz="1800" dirty="0" smtClean="0"/>
              <a:t>og standa af sér vetrar hregg</a:t>
            </a:r>
          </a:p>
          <a:p>
            <a:pPr marL="365760" indent="-256032" fontAlgn="auto">
              <a:spcAft>
                <a:spcPts val="0"/>
              </a:spcAft>
              <a:buFont typeface="Wingdings 3"/>
              <a:buNone/>
              <a:defRPr/>
            </a:pPr>
            <a:r>
              <a:rPr lang="is-IS" sz="1800" dirty="0" smtClean="0"/>
              <a:t>svo glóir Gleðivík.                       </a:t>
            </a:r>
          </a:p>
          <a:p>
            <a:pPr marL="365760" indent="-256032" fontAlgn="auto">
              <a:spcAft>
                <a:spcPts val="0"/>
              </a:spcAft>
              <a:buFont typeface="Wingdings 3"/>
              <a:buNone/>
              <a:defRPr/>
            </a:pPr>
            <a:r>
              <a:rPr lang="is-IS" sz="1800" dirty="0" smtClean="0"/>
              <a:t> </a:t>
            </a:r>
          </a:p>
          <a:p>
            <a:pPr marL="365760" indent="-256032" fontAlgn="auto">
              <a:spcAft>
                <a:spcPts val="0"/>
              </a:spcAft>
              <a:buFont typeface="Wingdings 3"/>
              <a:buNone/>
              <a:defRPr/>
            </a:pPr>
            <a:r>
              <a:rPr lang="is-IS" sz="1600" dirty="0" err="1" smtClean="0"/>
              <a:t>Bj</a:t>
            </a:r>
            <a:r>
              <a:rPr lang="is-IS" sz="1600" dirty="0" smtClean="0"/>
              <a:t>.Hafþór Guðmundsson</a:t>
            </a:r>
          </a:p>
          <a:p>
            <a:pPr marL="365760" indent="-256032" fontAlgn="auto">
              <a:spcAft>
                <a:spcPts val="0"/>
              </a:spcAft>
              <a:buFont typeface="Wingdings 3"/>
              <a:buChar char=""/>
              <a:defRPr/>
            </a:pPr>
            <a:endParaRPr lang="is-IS" dirty="0"/>
          </a:p>
        </p:txBody>
      </p:sp>
      <p:pic>
        <p:nvPicPr>
          <p:cNvPr id="32770" name="Content Placeholder 9" descr="_MG_8311.jpg"/>
          <p:cNvPicPr>
            <a:picLocks noChangeAspect="1"/>
          </p:cNvPicPr>
          <p:nvPr/>
        </p:nvPicPr>
        <p:blipFill>
          <a:blip r:embed="rId2"/>
          <a:srcRect/>
          <a:stretch>
            <a:fillRect/>
          </a:stretch>
        </p:blipFill>
        <p:spPr bwMode="auto">
          <a:xfrm>
            <a:off x="4357688" y="2214563"/>
            <a:ext cx="4608512" cy="3071812"/>
          </a:xfrm>
          <a:prstGeom prst="rect">
            <a:avLst/>
          </a:prstGeom>
          <a:noFill/>
          <a:ln w="9525">
            <a:noFill/>
            <a:miter lim="800000"/>
            <a:headEnd/>
            <a:tailEnd/>
          </a:ln>
        </p:spPr>
      </p:pic>
      <p:pic>
        <p:nvPicPr>
          <p:cNvPr id="32771" name="Picture 2"/>
          <p:cNvPicPr>
            <a:picLocks noChangeAspect="1" noChangeArrowheads="1"/>
          </p:cNvPicPr>
          <p:nvPr/>
        </p:nvPicPr>
        <p:blipFill>
          <a:blip r:embed="rId3"/>
          <a:srcRect/>
          <a:stretch>
            <a:fillRect/>
          </a:stretch>
        </p:blipFill>
        <p:spPr bwMode="auto">
          <a:xfrm>
            <a:off x="0" y="0"/>
            <a:ext cx="9144000" cy="857250"/>
          </a:xfrm>
          <a:prstGeom prst="rect">
            <a:avLst/>
          </a:prstGeom>
          <a:noFill/>
          <a:ln w="9525">
            <a:noFill/>
            <a:miter lim="800000"/>
            <a:headEnd/>
            <a:tailEnd/>
          </a:ln>
        </p:spPr>
      </p:pic>
      <p:pic>
        <p:nvPicPr>
          <p:cNvPr id="32772" name="Picture 5" descr="1"/>
          <p:cNvPicPr>
            <a:picLocks noChangeAspect="1" noChangeArrowheads="1"/>
          </p:cNvPicPr>
          <p:nvPr/>
        </p:nvPicPr>
        <p:blipFill>
          <a:blip r:embed="rId4"/>
          <a:srcRect/>
          <a:stretch>
            <a:fillRect/>
          </a:stretch>
        </p:blipFill>
        <p:spPr bwMode="auto">
          <a:xfrm>
            <a:off x="7643813" y="5991225"/>
            <a:ext cx="1500187"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785794"/>
            <a:ext cx="8229600" cy="857248"/>
          </a:xfrm>
        </p:spPr>
        <p:txBody>
          <a:bodyPr/>
          <a:lstStyle/>
          <a:p>
            <a:pPr algn="ctr" fontAlgn="auto">
              <a:spcAft>
                <a:spcPts val="0"/>
              </a:spcAft>
              <a:defRPr/>
            </a:pPr>
            <a:r>
              <a:rPr lang="is-IS" sz="3400" dirty="0" smtClean="0"/>
              <a:t>Eggin í Gleðivík</a:t>
            </a:r>
            <a:endParaRPr lang="is-IS" sz="3400" dirty="0"/>
          </a:p>
        </p:txBody>
      </p:sp>
      <p:pic>
        <p:nvPicPr>
          <p:cNvPr id="33794" name="Picture 2"/>
          <p:cNvPicPr>
            <a:picLocks noChangeAspect="1" noChangeArrowheads="1"/>
          </p:cNvPicPr>
          <p:nvPr/>
        </p:nvPicPr>
        <p:blipFill>
          <a:blip r:embed="rId2"/>
          <a:srcRect/>
          <a:stretch>
            <a:fillRect/>
          </a:stretch>
        </p:blipFill>
        <p:spPr bwMode="auto">
          <a:xfrm>
            <a:off x="0" y="0"/>
            <a:ext cx="9144000" cy="857250"/>
          </a:xfrm>
          <a:prstGeom prst="rect">
            <a:avLst/>
          </a:prstGeom>
          <a:noFill/>
          <a:ln w="9525">
            <a:noFill/>
            <a:miter lim="800000"/>
            <a:headEnd/>
            <a:tailEnd/>
          </a:ln>
        </p:spPr>
      </p:pic>
      <p:pic>
        <p:nvPicPr>
          <p:cNvPr id="33795" name="Picture 4" descr="1"/>
          <p:cNvPicPr>
            <a:picLocks noChangeAspect="1" noChangeArrowheads="1"/>
          </p:cNvPicPr>
          <p:nvPr/>
        </p:nvPicPr>
        <p:blipFill>
          <a:blip r:embed="rId3"/>
          <a:srcRect/>
          <a:stretch>
            <a:fillRect/>
          </a:stretch>
        </p:blipFill>
        <p:spPr bwMode="auto">
          <a:xfrm>
            <a:off x="7907338" y="6143625"/>
            <a:ext cx="1236662" cy="714375"/>
          </a:xfrm>
          <a:prstGeom prst="rect">
            <a:avLst/>
          </a:prstGeom>
          <a:noFill/>
          <a:ln w="9525">
            <a:noFill/>
            <a:miter lim="800000"/>
            <a:headEnd/>
            <a:tailEnd/>
          </a:ln>
        </p:spPr>
      </p:pic>
      <p:pic>
        <p:nvPicPr>
          <p:cNvPr id="33796" name="Picture 2" descr="C:\Documents and Settings\brandurinn\Desktop\Myndir Djúpavogi\Eggin í Gleðivík\_MG_8320.jpg"/>
          <p:cNvPicPr>
            <a:picLocks noGrp="1" noChangeAspect="1" noChangeArrowheads="1"/>
          </p:cNvPicPr>
          <p:nvPr>
            <p:ph idx="1"/>
          </p:nvPr>
        </p:nvPicPr>
        <p:blipFill>
          <a:blip r:embed="rId4"/>
          <a:srcRect/>
          <a:stretch>
            <a:fillRect/>
          </a:stretch>
        </p:blipFill>
        <p:spPr>
          <a:xfrm>
            <a:off x="1066800" y="1524000"/>
            <a:ext cx="6788150"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357188" y="1500188"/>
            <a:ext cx="8543925" cy="4376737"/>
          </a:xfrm>
        </p:spPr>
        <p:txBody>
          <a:bodyPr/>
          <a:lstStyle/>
          <a:p>
            <a:pPr>
              <a:lnSpc>
                <a:spcPct val="150000"/>
              </a:lnSpc>
            </a:pPr>
            <a:endParaRPr lang="is-IS" sz="2000" smtClean="0"/>
          </a:p>
          <a:p>
            <a:pPr>
              <a:lnSpc>
                <a:spcPct val="150000"/>
              </a:lnSpc>
              <a:buFont typeface="Wingdings" pitchFamily="2" charset="2"/>
              <a:buChar char="Ø"/>
            </a:pPr>
            <a:r>
              <a:rPr lang="is-IS" sz="2000" smtClean="0"/>
              <a:t>Verkefnið hófst árið 2002 þegar unnið var að því að greina helstu sérkenni Djúpavogshrepps</a:t>
            </a:r>
          </a:p>
          <a:p>
            <a:pPr>
              <a:lnSpc>
                <a:spcPct val="150000"/>
              </a:lnSpc>
              <a:buFont typeface="Wingdings" pitchFamily="2" charset="2"/>
              <a:buChar char="Ø"/>
            </a:pPr>
            <a:r>
              <a:rPr lang="is-IS" sz="2000" smtClean="0"/>
              <a:t>Fjölskrúðugt fuglalíf eitt af sérkennum svæðisins</a:t>
            </a:r>
          </a:p>
          <a:p>
            <a:pPr>
              <a:lnSpc>
                <a:spcPct val="150000"/>
              </a:lnSpc>
              <a:buFont typeface="Wingdings" pitchFamily="2" charset="2"/>
              <a:buChar char="Ø"/>
            </a:pPr>
            <a:r>
              <a:rPr lang="is-IS" sz="2000" smtClean="0"/>
              <a:t>Sérstakur vinnuhópur skipaður um verkefnið</a:t>
            </a:r>
          </a:p>
          <a:p>
            <a:pPr>
              <a:lnSpc>
                <a:spcPct val="150000"/>
              </a:lnSpc>
              <a:buFont typeface="Wingdings" pitchFamily="2" charset="2"/>
              <a:buChar char="Ø"/>
            </a:pPr>
            <a:r>
              <a:rPr lang="is-IS" sz="2000" smtClean="0"/>
              <a:t>Birds.is</a:t>
            </a:r>
          </a:p>
          <a:p>
            <a:pPr>
              <a:lnSpc>
                <a:spcPct val="150000"/>
              </a:lnSpc>
              <a:buFont typeface="Wingdings" pitchFamily="2" charset="2"/>
              <a:buChar char="Ø"/>
            </a:pPr>
            <a:r>
              <a:rPr lang="is-IS" sz="2000" smtClean="0"/>
              <a:t>Þátttaka í ÚH verkefni á vegum Útflutningsráðs Íslands</a:t>
            </a:r>
          </a:p>
          <a:p>
            <a:pPr>
              <a:lnSpc>
                <a:spcPct val="150000"/>
              </a:lnSpc>
              <a:buFont typeface="Wingdings 3" pitchFamily="18" charset="2"/>
              <a:buNone/>
            </a:pPr>
            <a:r>
              <a:rPr lang="is-IS" sz="2000" smtClean="0"/>
              <a:t> </a:t>
            </a:r>
          </a:p>
          <a:p>
            <a:endParaRPr lang="is-IS" sz="2000" smtClean="0"/>
          </a:p>
        </p:txBody>
      </p:sp>
      <p:sp>
        <p:nvSpPr>
          <p:cNvPr id="3" name="Title 2"/>
          <p:cNvSpPr>
            <a:spLocks noGrp="1"/>
          </p:cNvSpPr>
          <p:nvPr>
            <p:ph type="title"/>
          </p:nvPr>
        </p:nvSpPr>
        <p:spPr>
          <a:xfrm>
            <a:off x="285720" y="1000108"/>
            <a:ext cx="8229600" cy="1143000"/>
          </a:xfrm>
        </p:spPr>
        <p:txBody>
          <a:bodyPr/>
          <a:lstStyle/>
          <a:p>
            <a:pPr algn="ctr" fontAlgn="auto">
              <a:spcAft>
                <a:spcPts val="0"/>
              </a:spcAft>
              <a:defRPr/>
            </a:pPr>
            <a:r>
              <a:rPr lang="is-IS" sz="3400" dirty="0" smtClean="0"/>
              <a:t>Upphafið</a:t>
            </a:r>
            <a:endParaRPr lang="is-IS" sz="3400" dirty="0"/>
          </a:p>
        </p:txBody>
      </p:sp>
      <p:pic>
        <p:nvPicPr>
          <p:cNvPr id="16387" name="Picture 4" descr="1"/>
          <p:cNvPicPr>
            <a:picLocks noChangeAspect="1" noChangeArrowheads="1"/>
          </p:cNvPicPr>
          <p:nvPr/>
        </p:nvPicPr>
        <p:blipFill>
          <a:blip r:embed="rId2"/>
          <a:srcRect/>
          <a:stretch>
            <a:fillRect/>
          </a:stretch>
        </p:blipFill>
        <p:spPr bwMode="auto">
          <a:xfrm>
            <a:off x="7369175" y="5832475"/>
            <a:ext cx="1774825" cy="1025525"/>
          </a:xfrm>
          <a:prstGeom prst="rect">
            <a:avLst/>
          </a:prstGeom>
          <a:noFill/>
          <a:ln w="9525">
            <a:noFill/>
            <a:miter lim="800000"/>
            <a:headEnd/>
            <a:tailEnd/>
          </a:ln>
        </p:spPr>
      </p:pic>
      <p:pic>
        <p:nvPicPr>
          <p:cNvPr id="16388" name="Picture 2"/>
          <p:cNvPicPr>
            <a:picLocks noChangeAspect="1" noChangeArrowheads="1"/>
          </p:cNvPicPr>
          <p:nvPr/>
        </p:nvPicPr>
        <p:blipFill>
          <a:blip r:embed="rId3"/>
          <a:srcRect/>
          <a:stretch>
            <a:fillRect/>
          </a:stretch>
        </p:blipFill>
        <p:spPr bwMode="auto">
          <a:xfrm>
            <a:off x="0" y="0"/>
            <a:ext cx="9144000"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5938"/>
            <a:ext cx="8229600" cy="4221162"/>
          </a:xfrm>
        </p:spPr>
        <p:txBody>
          <a:bodyPr>
            <a:normAutofit/>
          </a:bodyPr>
          <a:lstStyle/>
          <a:p>
            <a:pPr marL="365760" indent="-256032" fontAlgn="auto">
              <a:spcAft>
                <a:spcPts val="0"/>
              </a:spcAft>
              <a:buFont typeface="Wingdings" pitchFamily="2" charset="2"/>
              <a:buChar char="Ø"/>
              <a:defRPr/>
            </a:pPr>
            <a:r>
              <a:rPr lang="is-IS" sz="2000" dirty="0" smtClean="0"/>
              <a:t>Aukinn áhugi almennings á fugla-og náttúruskoðun</a:t>
            </a:r>
          </a:p>
          <a:p>
            <a:pPr marL="365760" indent="-256032" fontAlgn="auto">
              <a:spcAft>
                <a:spcPts val="0"/>
              </a:spcAft>
              <a:buFont typeface="Wingdings 3"/>
              <a:buNone/>
              <a:defRPr/>
            </a:pPr>
            <a:endParaRPr lang="is-IS" sz="2000" dirty="0" smtClean="0"/>
          </a:p>
          <a:p>
            <a:pPr marL="365760" indent="-256032" fontAlgn="auto">
              <a:spcAft>
                <a:spcPts val="0"/>
              </a:spcAft>
              <a:buFont typeface="Wingdings" pitchFamily="2" charset="2"/>
              <a:buChar char="Ø"/>
              <a:defRPr/>
            </a:pPr>
            <a:r>
              <a:rPr lang="is-IS" sz="2000" dirty="0" smtClean="0"/>
              <a:t>Fuglaskoðun hentar öllum aldurshópum</a:t>
            </a:r>
          </a:p>
          <a:p>
            <a:pPr marL="365760" indent="-256032" fontAlgn="auto">
              <a:spcAft>
                <a:spcPts val="0"/>
              </a:spcAft>
              <a:buFont typeface="Wingdings 3"/>
              <a:buNone/>
              <a:defRPr/>
            </a:pPr>
            <a:endParaRPr lang="is-IS" sz="2000" b="1" dirty="0" smtClean="0">
              <a:solidFill>
                <a:schemeClr val="bg2">
                  <a:lumMod val="50000"/>
                </a:schemeClr>
              </a:solidFill>
              <a:latin typeface="Calibri" pitchFamily="34" charset="0"/>
            </a:endParaRPr>
          </a:p>
          <a:p>
            <a:pPr marL="365760" indent="-256032" fontAlgn="auto">
              <a:spcAft>
                <a:spcPts val="0"/>
              </a:spcAft>
              <a:buFont typeface="Wingdings" pitchFamily="2" charset="2"/>
              <a:buChar char="Ø"/>
              <a:defRPr/>
            </a:pPr>
            <a:r>
              <a:rPr lang="is-IS" sz="2000" dirty="0" smtClean="0"/>
              <a:t>Í Djúpavogshreppi eru mikilvæg búsvæði  og viðkomustaðir margra fuglategunda og aðgengi mjög gott. </a:t>
            </a:r>
          </a:p>
          <a:p>
            <a:pPr marL="365760" indent="-256032" fontAlgn="auto">
              <a:spcAft>
                <a:spcPts val="0"/>
              </a:spcAft>
              <a:buFont typeface="Wingdings 3"/>
              <a:buNone/>
              <a:defRPr/>
            </a:pPr>
            <a:endParaRPr lang="is-IS" sz="2000" dirty="0" smtClean="0"/>
          </a:p>
          <a:p>
            <a:pPr marL="365760" indent="-256032" fontAlgn="auto">
              <a:spcAft>
                <a:spcPts val="0"/>
              </a:spcAft>
              <a:buFont typeface="Wingdings" pitchFamily="2" charset="2"/>
              <a:buChar char="Ø"/>
              <a:defRPr/>
            </a:pPr>
            <a:r>
              <a:rPr lang="is-IS" sz="2000" dirty="0" smtClean="0"/>
              <a:t>Á Djúpavogi eru Papeyjarferðir með fugla- og selaskoðunarferðir og skipulagða leiðsögn um fuglaeyjuna Papey. </a:t>
            </a:r>
          </a:p>
          <a:p>
            <a:pPr marL="365760" indent="-256032" fontAlgn="auto">
              <a:spcAft>
                <a:spcPts val="0"/>
              </a:spcAft>
              <a:buFont typeface="Wingdings 3"/>
              <a:buChar char=""/>
              <a:defRPr/>
            </a:pPr>
            <a:endParaRPr lang="is-IS" sz="2000" dirty="0"/>
          </a:p>
        </p:txBody>
      </p:sp>
      <p:sp>
        <p:nvSpPr>
          <p:cNvPr id="3" name="Title 2"/>
          <p:cNvSpPr>
            <a:spLocks noGrp="1"/>
          </p:cNvSpPr>
          <p:nvPr>
            <p:ph type="title"/>
          </p:nvPr>
        </p:nvSpPr>
        <p:spPr>
          <a:xfrm>
            <a:off x="500034" y="1071546"/>
            <a:ext cx="8229600" cy="703282"/>
          </a:xfrm>
        </p:spPr>
        <p:txBody>
          <a:bodyPr/>
          <a:lstStyle/>
          <a:p>
            <a:pPr algn="ctr" fontAlgn="auto">
              <a:spcAft>
                <a:spcPts val="0"/>
              </a:spcAft>
              <a:defRPr/>
            </a:pPr>
            <a:r>
              <a:rPr lang="is-IS" sz="3400" dirty="0" smtClean="0"/>
              <a:t>Af hverju fuglaskoðun ?</a:t>
            </a:r>
            <a:endParaRPr lang="is-IS" sz="3400" dirty="0"/>
          </a:p>
        </p:txBody>
      </p:sp>
      <p:pic>
        <p:nvPicPr>
          <p:cNvPr id="17411" name="Picture 2"/>
          <p:cNvPicPr>
            <a:picLocks noChangeAspect="1" noChangeArrowheads="1"/>
          </p:cNvPicPr>
          <p:nvPr/>
        </p:nvPicPr>
        <p:blipFill>
          <a:blip r:embed="rId2"/>
          <a:srcRect/>
          <a:stretch>
            <a:fillRect/>
          </a:stretch>
        </p:blipFill>
        <p:spPr bwMode="auto">
          <a:xfrm>
            <a:off x="-39688" y="0"/>
            <a:ext cx="9183688" cy="1036638"/>
          </a:xfrm>
          <a:prstGeom prst="rect">
            <a:avLst/>
          </a:prstGeom>
          <a:noFill/>
          <a:ln w="9525">
            <a:noFill/>
            <a:miter lim="800000"/>
            <a:headEnd/>
            <a:tailEnd/>
          </a:ln>
        </p:spPr>
      </p:pic>
      <p:pic>
        <p:nvPicPr>
          <p:cNvPr id="17412" name="Picture 4" descr="1"/>
          <p:cNvPicPr>
            <a:picLocks noChangeAspect="1" noChangeArrowheads="1"/>
          </p:cNvPicPr>
          <p:nvPr/>
        </p:nvPicPr>
        <p:blipFill>
          <a:blip r:embed="rId3"/>
          <a:srcRect/>
          <a:stretch>
            <a:fillRect/>
          </a:stretch>
        </p:blipFill>
        <p:spPr bwMode="auto">
          <a:xfrm>
            <a:off x="7369175" y="5832475"/>
            <a:ext cx="1774825"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a:xfrm>
            <a:off x="457200" y="2071688"/>
            <a:ext cx="8229600" cy="3935412"/>
          </a:xfrm>
        </p:spPr>
        <p:txBody>
          <a:bodyPr/>
          <a:lstStyle/>
          <a:p>
            <a:pPr>
              <a:lnSpc>
                <a:spcPct val="150000"/>
              </a:lnSpc>
            </a:pPr>
            <a:r>
              <a:rPr lang="is-IS" sz="2000" smtClean="0"/>
              <a:t>Suðausturland fyrsti og síðasti viðkomustaður margra farfugla á Íslandi</a:t>
            </a:r>
          </a:p>
          <a:p>
            <a:pPr>
              <a:lnSpc>
                <a:spcPct val="150000"/>
              </a:lnSpc>
            </a:pPr>
            <a:r>
              <a:rPr lang="is-IS" sz="2000" smtClean="0"/>
              <a:t>Fjölbreytt búsvæði, margar tegundir</a:t>
            </a:r>
          </a:p>
          <a:p>
            <a:pPr>
              <a:lnSpc>
                <a:spcPct val="150000"/>
              </a:lnSpc>
            </a:pPr>
            <a:r>
              <a:rPr lang="is-IS" sz="2000" smtClean="0"/>
              <a:t>Meira er um flækings fugla á þessu svæði en flestum öðrum á landinu.</a:t>
            </a:r>
          </a:p>
          <a:p>
            <a:pPr>
              <a:lnSpc>
                <a:spcPct val="150000"/>
              </a:lnSpc>
            </a:pPr>
            <a:r>
              <a:rPr lang="is-IS" sz="2000" smtClean="0"/>
              <a:t>Fuglaskoðarar stoppa oft lengi á sama svæði</a:t>
            </a:r>
          </a:p>
          <a:p>
            <a:endParaRPr lang="is-IS" smtClean="0"/>
          </a:p>
          <a:p>
            <a:pPr>
              <a:buFont typeface="Wingdings 3" pitchFamily="18" charset="2"/>
              <a:buNone/>
            </a:pPr>
            <a:endParaRPr lang="is-IS" smtClean="0"/>
          </a:p>
          <a:p>
            <a:endParaRPr lang="is-IS" smtClean="0"/>
          </a:p>
          <a:p>
            <a:endParaRPr lang="is-IS" smtClean="0"/>
          </a:p>
          <a:p>
            <a:endParaRPr lang="is-IS" smtClean="0"/>
          </a:p>
        </p:txBody>
      </p:sp>
      <p:sp>
        <p:nvSpPr>
          <p:cNvPr id="3" name="Title 2"/>
          <p:cNvSpPr>
            <a:spLocks noGrp="1"/>
          </p:cNvSpPr>
          <p:nvPr>
            <p:ph type="title"/>
          </p:nvPr>
        </p:nvSpPr>
        <p:spPr>
          <a:xfrm>
            <a:off x="500034" y="1071546"/>
            <a:ext cx="8229600" cy="857256"/>
          </a:xfrm>
        </p:spPr>
        <p:txBody>
          <a:bodyPr/>
          <a:lstStyle/>
          <a:p>
            <a:pPr algn="ctr" fontAlgn="auto">
              <a:spcAft>
                <a:spcPts val="0"/>
              </a:spcAft>
              <a:defRPr/>
            </a:pPr>
            <a:r>
              <a:rPr lang="is-IS" sz="3400" dirty="0" smtClean="0"/>
              <a:t>Af hverju fuglaskoðun ?</a:t>
            </a:r>
          </a:p>
        </p:txBody>
      </p:sp>
      <p:pic>
        <p:nvPicPr>
          <p:cNvPr id="18435" name="Picture 2"/>
          <p:cNvPicPr>
            <a:picLocks noChangeAspect="1" noChangeArrowheads="1"/>
          </p:cNvPicPr>
          <p:nvPr/>
        </p:nvPicPr>
        <p:blipFill>
          <a:blip r:embed="rId2"/>
          <a:srcRect/>
          <a:stretch>
            <a:fillRect/>
          </a:stretch>
        </p:blipFill>
        <p:spPr bwMode="auto">
          <a:xfrm>
            <a:off x="-39688" y="0"/>
            <a:ext cx="9183688" cy="1036638"/>
          </a:xfrm>
          <a:prstGeom prst="rect">
            <a:avLst/>
          </a:prstGeom>
          <a:noFill/>
          <a:ln w="9525">
            <a:noFill/>
            <a:miter lim="800000"/>
            <a:headEnd/>
            <a:tailEnd/>
          </a:ln>
        </p:spPr>
      </p:pic>
      <p:pic>
        <p:nvPicPr>
          <p:cNvPr id="18436" name="Picture 4" descr="1"/>
          <p:cNvPicPr>
            <a:picLocks noChangeAspect="1" noChangeArrowheads="1"/>
          </p:cNvPicPr>
          <p:nvPr/>
        </p:nvPicPr>
        <p:blipFill>
          <a:blip r:embed="rId3"/>
          <a:srcRect/>
          <a:stretch>
            <a:fillRect/>
          </a:stretch>
        </p:blipFill>
        <p:spPr bwMode="auto">
          <a:xfrm>
            <a:off x="7369175" y="5832475"/>
            <a:ext cx="1774825"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457200" y="2143125"/>
            <a:ext cx="8229600" cy="3863975"/>
          </a:xfrm>
        </p:spPr>
        <p:txBody>
          <a:bodyPr/>
          <a:lstStyle/>
          <a:p>
            <a:pPr>
              <a:lnSpc>
                <a:spcPct val="150000"/>
              </a:lnSpc>
            </a:pPr>
            <a:r>
              <a:rPr lang="is-IS" sz="2000" smtClean="0"/>
              <a:t>Styrkja ferðaþjónustu á svæðinu</a:t>
            </a:r>
          </a:p>
          <a:p>
            <a:pPr>
              <a:lnSpc>
                <a:spcPct val="150000"/>
              </a:lnSpc>
            </a:pPr>
            <a:r>
              <a:rPr lang="is-IS" sz="2000" smtClean="0"/>
              <a:t>Lengja ferðamannatímabilið</a:t>
            </a:r>
          </a:p>
          <a:p>
            <a:pPr>
              <a:lnSpc>
                <a:spcPct val="150000"/>
              </a:lnSpc>
            </a:pPr>
            <a:r>
              <a:rPr lang="is-IS" sz="2000" smtClean="0"/>
              <a:t>Markaðssetning og kynning á verkefninu </a:t>
            </a:r>
          </a:p>
          <a:p>
            <a:pPr>
              <a:lnSpc>
                <a:spcPct val="150000"/>
              </a:lnSpc>
            </a:pPr>
            <a:r>
              <a:rPr lang="is-IS" sz="2000" smtClean="0"/>
              <a:t>Djúpivogur verði eitt af helstu fuglaskoðunarsvæðum á Íslandi</a:t>
            </a:r>
          </a:p>
          <a:p>
            <a:pPr>
              <a:lnSpc>
                <a:spcPct val="150000"/>
              </a:lnSpc>
            </a:pPr>
            <a:r>
              <a:rPr lang="is-IS" sz="2000" smtClean="0"/>
              <a:t>Fræðsla</a:t>
            </a:r>
          </a:p>
          <a:p>
            <a:pPr>
              <a:lnSpc>
                <a:spcPct val="150000"/>
              </a:lnSpc>
            </a:pPr>
            <a:r>
              <a:rPr lang="is-IS" sz="2000" smtClean="0"/>
              <a:t>Umhverfisvæn ferðaþjónusta</a:t>
            </a:r>
          </a:p>
        </p:txBody>
      </p:sp>
      <p:sp>
        <p:nvSpPr>
          <p:cNvPr id="3" name="Title 2"/>
          <p:cNvSpPr>
            <a:spLocks noGrp="1"/>
          </p:cNvSpPr>
          <p:nvPr>
            <p:ph type="title"/>
          </p:nvPr>
        </p:nvSpPr>
        <p:spPr>
          <a:xfrm>
            <a:off x="357158" y="1142984"/>
            <a:ext cx="8229600" cy="731838"/>
          </a:xfrm>
        </p:spPr>
        <p:txBody>
          <a:bodyPr/>
          <a:lstStyle/>
          <a:p>
            <a:pPr algn="ctr" fontAlgn="auto">
              <a:spcAft>
                <a:spcPts val="0"/>
              </a:spcAft>
              <a:defRPr/>
            </a:pPr>
            <a:r>
              <a:rPr lang="is-IS" sz="3400" dirty="0" smtClean="0"/>
              <a:t>Helstu markmið Birds.is</a:t>
            </a:r>
            <a:endParaRPr lang="is-IS" sz="3400" dirty="0"/>
          </a:p>
        </p:txBody>
      </p:sp>
      <p:pic>
        <p:nvPicPr>
          <p:cNvPr id="19459" name="Picture 2"/>
          <p:cNvPicPr>
            <a:picLocks noChangeAspect="1" noChangeArrowheads="1"/>
          </p:cNvPicPr>
          <p:nvPr/>
        </p:nvPicPr>
        <p:blipFill>
          <a:blip r:embed="rId2"/>
          <a:srcRect/>
          <a:stretch>
            <a:fillRect/>
          </a:stretch>
        </p:blipFill>
        <p:spPr bwMode="auto">
          <a:xfrm>
            <a:off x="-39688" y="0"/>
            <a:ext cx="9183688" cy="1036638"/>
          </a:xfrm>
          <a:prstGeom prst="rect">
            <a:avLst/>
          </a:prstGeom>
          <a:noFill/>
          <a:ln w="9525">
            <a:noFill/>
            <a:miter lim="800000"/>
            <a:headEnd/>
            <a:tailEnd/>
          </a:ln>
        </p:spPr>
      </p:pic>
      <p:pic>
        <p:nvPicPr>
          <p:cNvPr id="19460" name="Picture 4" descr="1"/>
          <p:cNvPicPr>
            <a:picLocks noChangeAspect="1" noChangeArrowheads="1"/>
          </p:cNvPicPr>
          <p:nvPr/>
        </p:nvPicPr>
        <p:blipFill>
          <a:blip r:embed="rId3"/>
          <a:srcRect/>
          <a:stretch>
            <a:fillRect/>
          </a:stretch>
        </p:blipFill>
        <p:spPr bwMode="auto">
          <a:xfrm>
            <a:off x="7369175" y="5832475"/>
            <a:ext cx="1774825"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457200" y="1828800"/>
            <a:ext cx="8229600" cy="4178300"/>
          </a:xfrm>
        </p:spPr>
        <p:txBody>
          <a:bodyPr/>
          <a:lstStyle/>
          <a:p>
            <a:pPr>
              <a:lnSpc>
                <a:spcPct val="150000"/>
              </a:lnSpc>
            </a:pPr>
            <a:r>
              <a:rPr lang="is-IS" sz="2000" smtClean="0"/>
              <a:t>Heimasíða </a:t>
            </a:r>
            <a:r>
              <a:rPr lang="is-IS" sz="2000" smtClean="0">
                <a:hlinkClick r:id="rId2"/>
              </a:rPr>
              <a:t>www.birds.is</a:t>
            </a:r>
            <a:r>
              <a:rPr lang="is-IS" sz="2000" smtClean="0"/>
              <a:t> </a:t>
            </a:r>
          </a:p>
          <a:p>
            <a:pPr>
              <a:lnSpc>
                <a:spcPct val="150000"/>
              </a:lnSpc>
            </a:pPr>
            <a:r>
              <a:rPr lang="is-IS" sz="2000" smtClean="0"/>
              <a:t>Greiningarbæklingur </a:t>
            </a:r>
          </a:p>
          <a:p>
            <a:pPr>
              <a:lnSpc>
                <a:spcPct val="150000"/>
              </a:lnSpc>
            </a:pPr>
            <a:r>
              <a:rPr lang="is-IS" sz="2000" smtClean="0"/>
              <a:t>Upplýsingaskilti </a:t>
            </a:r>
          </a:p>
          <a:p>
            <a:pPr>
              <a:lnSpc>
                <a:spcPct val="150000"/>
              </a:lnSpc>
            </a:pPr>
            <a:r>
              <a:rPr lang="is-IS" sz="2000" smtClean="0"/>
              <a:t>Fuglaskoðunarhús</a:t>
            </a:r>
          </a:p>
          <a:p>
            <a:pPr>
              <a:lnSpc>
                <a:spcPct val="150000"/>
              </a:lnSpc>
            </a:pPr>
            <a:r>
              <a:rPr lang="is-IS" sz="2000" smtClean="0"/>
              <a:t>Hús fyrir smáfugla í samstarfi við Fuglavernd</a:t>
            </a:r>
          </a:p>
          <a:p>
            <a:pPr>
              <a:lnSpc>
                <a:spcPct val="150000"/>
              </a:lnSpc>
            </a:pPr>
            <a:r>
              <a:rPr lang="is-IS" sz="2000" smtClean="0"/>
              <a:t>Sérstakt vörumerki</a:t>
            </a:r>
          </a:p>
          <a:p>
            <a:pPr>
              <a:lnSpc>
                <a:spcPct val="150000"/>
              </a:lnSpc>
            </a:pPr>
            <a:r>
              <a:rPr lang="is-IS" sz="2000" smtClean="0"/>
              <a:t>Vöruframleiðsla með merki birds.is</a:t>
            </a:r>
          </a:p>
          <a:p>
            <a:pPr>
              <a:lnSpc>
                <a:spcPct val="150000"/>
              </a:lnSpc>
            </a:pPr>
            <a:r>
              <a:rPr lang="is-IS" sz="2000" smtClean="0"/>
              <a:t>Fuglalandsmót</a:t>
            </a:r>
          </a:p>
          <a:p>
            <a:pPr>
              <a:buFont typeface="Wingdings 3" pitchFamily="18" charset="2"/>
              <a:buNone/>
            </a:pPr>
            <a:endParaRPr lang="is-IS" smtClean="0"/>
          </a:p>
          <a:p>
            <a:endParaRPr lang="en-US" smtClean="0"/>
          </a:p>
          <a:p>
            <a:endParaRPr lang="en-US" smtClean="0"/>
          </a:p>
          <a:p>
            <a:endParaRPr lang="en-US" smtClean="0"/>
          </a:p>
          <a:p>
            <a:endParaRPr lang="en-US" smtClean="0"/>
          </a:p>
        </p:txBody>
      </p:sp>
      <p:sp>
        <p:nvSpPr>
          <p:cNvPr id="3" name="Title 2"/>
          <p:cNvSpPr>
            <a:spLocks noGrp="1"/>
          </p:cNvSpPr>
          <p:nvPr>
            <p:ph type="title"/>
          </p:nvPr>
        </p:nvSpPr>
        <p:spPr>
          <a:xfrm>
            <a:off x="381000" y="1066800"/>
            <a:ext cx="8229600" cy="685800"/>
          </a:xfrm>
        </p:spPr>
        <p:txBody>
          <a:bodyPr/>
          <a:lstStyle/>
          <a:p>
            <a:pPr algn="ctr" fontAlgn="auto">
              <a:spcAft>
                <a:spcPts val="0"/>
              </a:spcAft>
              <a:defRPr/>
            </a:pPr>
            <a:r>
              <a:rPr lang="en-US" sz="3400" dirty="0" err="1" smtClean="0"/>
              <a:t>Staða</a:t>
            </a:r>
            <a:r>
              <a:rPr lang="en-US" sz="3400" dirty="0" smtClean="0"/>
              <a:t> </a:t>
            </a:r>
            <a:r>
              <a:rPr lang="en-US" sz="3400" dirty="0" err="1" smtClean="0"/>
              <a:t>verkefnis</a:t>
            </a:r>
            <a:endParaRPr lang="en-US" sz="3400" dirty="0"/>
          </a:p>
        </p:txBody>
      </p:sp>
      <p:pic>
        <p:nvPicPr>
          <p:cNvPr id="20483" name="Picture 3" descr="1"/>
          <p:cNvPicPr>
            <a:picLocks noChangeAspect="1" noChangeArrowheads="1"/>
          </p:cNvPicPr>
          <p:nvPr/>
        </p:nvPicPr>
        <p:blipFill>
          <a:blip r:embed="rId3"/>
          <a:srcRect/>
          <a:stretch>
            <a:fillRect/>
          </a:stretch>
        </p:blipFill>
        <p:spPr bwMode="auto">
          <a:xfrm>
            <a:off x="7369175" y="5832475"/>
            <a:ext cx="1774825" cy="1025525"/>
          </a:xfrm>
          <a:prstGeom prst="rect">
            <a:avLst/>
          </a:prstGeom>
          <a:noFill/>
          <a:ln w="9525">
            <a:noFill/>
            <a:miter lim="800000"/>
            <a:headEnd/>
            <a:tailEnd/>
          </a:ln>
        </p:spPr>
      </p:pic>
      <p:pic>
        <p:nvPicPr>
          <p:cNvPr id="20484" name="Picture 2"/>
          <p:cNvPicPr>
            <a:picLocks noChangeAspect="1" noChangeArrowheads="1"/>
          </p:cNvPicPr>
          <p:nvPr/>
        </p:nvPicPr>
        <p:blipFill>
          <a:blip r:embed="rId4"/>
          <a:srcRect/>
          <a:stretch>
            <a:fillRect/>
          </a:stretch>
        </p:blipFill>
        <p:spPr bwMode="auto">
          <a:xfrm>
            <a:off x="0" y="0"/>
            <a:ext cx="9144000"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descr="Djupivogur front final.jpg"/>
          <p:cNvPicPr>
            <a:picLocks noGrp="1" noChangeAspect="1"/>
          </p:cNvPicPr>
          <p:nvPr>
            <p:ph idx="1"/>
          </p:nvPr>
        </p:nvPicPr>
        <p:blipFill>
          <a:blip r:embed="rId2"/>
          <a:srcRect/>
          <a:stretch>
            <a:fillRect/>
          </a:stretch>
        </p:blipFill>
        <p:spPr>
          <a:xfrm>
            <a:off x="0" y="1000125"/>
            <a:ext cx="2428875" cy="5051425"/>
          </a:xfrm>
        </p:spPr>
      </p:pic>
      <p:sp>
        <p:nvSpPr>
          <p:cNvPr id="20482" name="Title 1"/>
          <p:cNvSpPr>
            <a:spLocks noGrp="1"/>
          </p:cNvSpPr>
          <p:nvPr>
            <p:ph type="title"/>
          </p:nvPr>
        </p:nvSpPr>
        <p:spPr>
          <a:xfrm>
            <a:off x="2357422" y="3286124"/>
            <a:ext cx="4000528" cy="1857388"/>
          </a:xfrm>
        </p:spPr>
        <p:txBody>
          <a:bodyPr>
            <a:normAutofit fontScale="90000"/>
          </a:bodyPr>
          <a:lstStyle/>
          <a:p>
            <a:pPr fontAlgn="auto">
              <a:spcAft>
                <a:spcPts val="0"/>
              </a:spcAft>
              <a:defRPr/>
            </a:pPr>
            <a:r>
              <a:rPr lang="is-IS" sz="3600" dirty="0" smtClean="0"/>
              <a:t/>
            </a:r>
            <a:br>
              <a:rPr lang="is-IS" sz="3600" dirty="0" smtClean="0"/>
            </a:br>
            <a:r>
              <a:rPr lang="is-IS" sz="3600" dirty="0" smtClean="0">
                <a:solidFill>
                  <a:schemeClr val="bg2">
                    <a:lumMod val="50000"/>
                  </a:schemeClr>
                </a:solidFill>
              </a:rPr>
              <a:t>Bæklingur og fuglagreiningar-</a:t>
            </a:r>
            <a:br>
              <a:rPr lang="is-IS" sz="3600" dirty="0" smtClean="0">
                <a:solidFill>
                  <a:schemeClr val="bg2">
                    <a:lumMod val="50000"/>
                  </a:schemeClr>
                </a:solidFill>
              </a:rPr>
            </a:br>
            <a:r>
              <a:rPr lang="is-IS" sz="3600" dirty="0" smtClean="0">
                <a:solidFill>
                  <a:schemeClr val="bg2">
                    <a:lumMod val="50000"/>
                  </a:schemeClr>
                </a:solidFill>
              </a:rPr>
              <a:t>listi</a:t>
            </a:r>
          </a:p>
        </p:txBody>
      </p:sp>
      <p:pic>
        <p:nvPicPr>
          <p:cNvPr id="21507" name="Picture 4" descr="Djupivogur inn.jpg"/>
          <p:cNvPicPr>
            <a:picLocks noChangeAspect="1"/>
          </p:cNvPicPr>
          <p:nvPr/>
        </p:nvPicPr>
        <p:blipFill>
          <a:blip r:embed="rId3"/>
          <a:srcRect/>
          <a:stretch>
            <a:fillRect/>
          </a:stretch>
        </p:blipFill>
        <p:spPr bwMode="auto">
          <a:xfrm>
            <a:off x="6357938" y="1285875"/>
            <a:ext cx="2505075" cy="5214938"/>
          </a:xfrm>
          <a:prstGeom prst="rect">
            <a:avLst/>
          </a:prstGeom>
          <a:noFill/>
          <a:ln w="9525">
            <a:noFill/>
            <a:miter lim="800000"/>
            <a:headEnd/>
            <a:tailEnd/>
          </a:ln>
        </p:spPr>
      </p:pic>
      <p:pic>
        <p:nvPicPr>
          <p:cNvPr id="6" name="Picture 4" descr="Fuglalogo 1"/>
          <p:cNvPicPr>
            <a:picLocks noChangeAspect="1" noChangeArrowheads="1"/>
          </p:cNvPicPr>
          <p:nvPr/>
        </p:nvPicPr>
        <p:blipFill>
          <a:blip r:embed="rId4"/>
          <a:srcRect/>
          <a:stretch>
            <a:fillRect/>
          </a:stretch>
        </p:blipFill>
        <p:spPr bwMode="auto">
          <a:xfrm>
            <a:off x="3000375" y="1571625"/>
            <a:ext cx="3071813" cy="1773238"/>
          </a:xfrm>
          <a:prstGeom prst="rect">
            <a:avLst/>
          </a:prstGeom>
          <a:noFill/>
          <a:ln w="9525">
            <a:noFill/>
            <a:miter lim="800000"/>
            <a:headEnd/>
            <a:tailEnd/>
          </a:ln>
        </p:spPr>
      </p:pic>
      <p:pic>
        <p:nvPicPr>
          <p:cNvPr id="21509" name="Picture 2"/>
          <p:cNvPicPr>
            <a:picLocks noChangeAspect="1" noChangeArrowheads="1"/>
          </p:cNvPicPr>
          <p:nvPr/>
        </p:nvPicPr>
        <p:blipFill>
          <a:blip r:embed="rId5"/>
          <a:srcRect/>
          <a:stretch>
            <a:fillRect/>
          </a:stretch>
        </p:blipFill>
        <p:spPr bwMode="auto">
          <a:xfrm>
            <a:off x="0" y="0"/>
            <a:ext cx="9144000" cy="103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3" descr="Fuglaskoðunarsvæði67.JPG"/>
          <p:cNvPicPr>
            <a:picLocks noGrp="1" noChangeAspect="1"/>
          </p:cNvPicPr>
          <p:nvPr>
            <p:ph idx="1"/>
          </p:nvPr>
        </p:nvPicPr>
        <p:blipFill>
          <a:blip r:embed="rId2"/>
          <a:srcRect/>
          <a:stretch>
            <a:fillRect/>
          </a:stretch>
        </p:blipFill>
        <p:spPr>
          <a:xfrm>
            <a:off x="1219200" y="1676400"/>
            <a:ext cx="6629400" cy="4419600"/>
          </a:xfrm>
        </p:spPr>
      </p:pic>
      <p:sp>
        <p:nvSpPr>
          <p:cNvPr id="19458" name="Title 1"/>
          <p:cNvSpPr>
            <a:spLocks noGrp="1"/>
          </p:cNvSpPr>
          <p:nvPr>
            <p:ph type="title"/>
          </p:nvPr>
        </p:nvSpPr>
        <p:spPr>
          <a:xfrm>
            <a:off x="533400" y="762000"/>
            <a:ext cx="8229600" cy="1143000"/>
          </a:xfrm>
        </p:spPr>
        <p:txBody>
          <a:bodyPr/>
          <a:lstStyle/>
          <a:p>
            <a:pPr algn="ctr" fontAlgn="auto">
              <a:spcAft>
                <a:spcPts val="0"/>
              </a:spcAft>
              <a:defRPr/>
            </a:pPr>
            <a:r>
              <a:rPr lang="is-IS" sz="3400" dirty="0" smtClean="0">
                <a:solidFill>
                  <a:schemeClr val="bg2">
                    <a:lumMod val="50000"/>
                  </a:schemeClr>
                </a:solidFill>
              </a:rPr>
              <a:t>Upplýsingaskilti</a:t>
            </a:r>
          </a:p>
        </p:txBody>
      </p:sp>
      <p:pic>
        <p:nvPicPr>
          <p:cNvPr id="22531" name="Picture 2"/>
          <p:cNvPicPr>
            <a:picLocks noChangeAspect="1" noChangeArrowheads="1"/>
          </p:cNvPicPr>
          <p:nvPr/>
        </p:nvPicPr>
        <p:blipFill>
          <a:blip r:embed="rId3"/>
          <a:srcRect/>
          <a:stretch>
            <a:fillRect/>
          </a:stretch>
        </p:blipFill>
        <p:spPr bwMode="auto">
          <a:xfrm>
            <a:off x="0" y="0"/>
            <a:ext cx="9144000" cy="1031875"/>
          </a:xfrm>
          <a:prstGeom prst="rect">
            <a:avLst/>
          </a:prstGeom>
          <a:noFill/>
          <a:ln w="9525">
            <a:noFill/>
            <a:miter lim="800000"/>
            <a:headEnd/>
            <a:tailEnd/>
          </a:ln>
        </p:spPr>
      </p:pic>
      <p:pic>
        <p:nvPicPr>
          <p:cNvPr id="22532" name="Picture 4" descr="1"/>
          <p:cNvPicPr>
            <a:picLocks noChangeAspect="1" noChangeArrowheads="1"/>
          </p:cNvPicPr>
          <p:nvPr/>
        </p:nvPicPr>
        <p:blipFill>
          <a:blip r:embed="rId4"/>
          <a:srcRect/>
          <a:stretch>
            <a:fillRect/>
          </a:stretch>
        </p:blipFill>
        <p:spPr bwMode="auto">
          <a:xfrm>
            <a:off x="7824788" y="6096000"/>
            <a:ext cx="1319212"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1142984"/>
            <a:ext cx="8229600" cy="655638"/>
          </a:xfrm>
        </p:spPr>
        <p:txBody>
          <a:bodyPr/>
          <a:lstStyle/>
          <a:p>
            <a:pPr algn="ctr" fontAlgn="auto">
              <a:spcAft>
                <a:spcPts val="0"/>
              </a:spcAft>
              <a:defRPr/>
            </a:pPr>
            <a:r>
              <a:rPr lang="is-IS" sz="3400" dirty="0" smtClean="0"/>
              <a:t>Fuglaskoðunarhús</a:t>
            </a:r>
            <a:endParaRPr lang="is-IS" sz="3400" dirty="0"/>
          </a:p>
        </p:txBody>
      </p:sp>
      <p:pic>
        <p:nvPicPr>
          <p:cNvPr id="23554" name="Content Placeholder 5" descr="10031.JPG"/>
          <p:cNvPicPr>
            <a:picLocks noGrp="1" noChangeAspect="1"/>
          </p:cNvPicPr>
          <p:nvPr>
            <p:ph idx="1"/>
          </p:nvPr>
        </p:nvPicPr>
        <p:blipFill>
          <a:blip r:embed="rId2"/>
          <a:srcRect/>
          <a:stretch>
            <a:fillRect/>
          </a:stretch>
        </p:blipFill>
        <p:spPr>
          <a:xfrm>
            <a:off x="1295400" y="1828800"/>
            <a:ext cx="6213475" cy="4143375"/>
          </a:xfrm>
        </p:spPr>
      </p:pic>
      <p:pic>
        <p:nvPicPr>
          <p:cNvPr id="23555" name="Picture 4" descr="1"/>
          <p:cNvPicPr>
            <a:picLocks noChangeAspect="1" noChangeArrowheads="1"/>
          </p:cNvPicPr>
          <p:nvPr/>
        </p:nvPicPr>
        <p:blipFill>
          <a:blip r:embed="rId3"/>
          <a:srcRect/>
          <a:stretch>
            <a:fillRect/>
          </a:stretch>
        </p:blipFill>
        <p:spPr bwMode="auto">
          <a:xfrm>
            <a:off x="7543800" y="5934075"/>
            <a:ext cx="1600200" cy="923925"/>
          </a:xfrm>
          <a:prstGeom prst="rect">
            <a:avLst/>
          </a:prstGeom>
          <a:noFill/>
          <a:ln w="9525">
            <a:noFill/>
            <a:miter lim="800000"/>
            <a:headEnd/>
            <a:tailEnd/>
          </a:ln>
        </p:spPr>
      </p:pic>
      <p:pic>
        <p:nvPicPr>
          <p:cNvPr id="23556" name="Picture 2"/>
          <p:cNvPicPr>
            <a:picLocks noChangeAspect="1" noChangeArrowheads="1"/>
          </p:cNvPicPr>
          <p:nvPr/>
        </p:nvPicPr>
        <p:blipFill>
          <a:blip r:embed="rId4"/>
          <a:srcRect/>
          <a:stretch>
            <a:fillRect/>
          </a:stretch>
        </p:blipFill>
        <p:spPr bwMode="auto">
          <a:xfrm>
            <a:off x="0" y="0"/>
            <a:ext cx="9144000"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2120</TotalTime>
  <Words>383</Words>
  <Application>Microsoft Office PowerPoint</Application>
  <PresentationFormat>On-screen Show (4:3)</PresentationFormat>
  <Paragraphs>72</Paragraphs>
  <Slides>19</Slides>
  <Notes>1</Notes>
  <HiddenSlides>0</HiddenSlides>
  <MMClips>0</MMClips>
  <ScaleCrop>false</ScaleCrop>
  <HeadingPairs>
    <vt:vector size="6" baseType="variant">
      <vt:variant>
        <vt:lpstr>Fonts Used</vt:lpstr>
      </vt:variant>
      <vt:variant>
        <vt:i4>7</vt:i4>
      </vt:variant>
      <vt:variant>
        <vt:lpstr>Design Template</vt:lpstr>
      </vt:variant>
      <vt:variant>
        <vt:i4>4</vt:i4>
      </vt:variant>
      <vt:variant>
        <vt:lpstr>Slide Titles</vt:lpstr>
      </vt:variant>
      <vt:variant>
        <vt:i4>19</vt:i4>
      </vt:variant>
    </vt:vector>
  </HeadingPairs>
  <TitlesOfParts>
    <vt:vector size="30" baseType="lpstr">
      <vt:lpstr>Lucida Sans Unicode</vt:lpstr>
      <vt:lpstr>Arial</vt:lpstr>
      <vt:lpstr>Wingdings 3</vt:lpstr>
      <vt:lpstr>Verdana</vt:lpstr>
      <vt:lpstr>Wingdings 2</vt:lpstr>
      <vt:lpstr>Calibri</vt:lpstr>
      <vt:lpstr>Wingdings</vt:lpstr>
      <vt:lpstr>Concourse</vt:lpstr>
      <vt:lpstr>Concourse</vt:lpstr>
      <vt:lpstr>Concourse</vt: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Fuglaverkefnið Birds.is </dc:title>
  <dc:creator>brandurinn</dc:creator>
  <cp:lastModifiedBy>.</cp:lastModifiedBy>
  <cp:revision>42</cp:revision>
  <dcterms:created xsi:type="dcterms:W3CDTF">2009-10-07T21:40:45Z</dcterms:created>
  <dcterms:modified xsi:type="dcterms:W3CDTF">2009-10-08T10:19:04Z</dcterms:modified>
</cp:coreProperties>
</file>