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6" d="100"/>
          <a:sy n="86" d="100"/>
        </p:scale>
        <p:origin x="81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1524000" y="1122363"/>
            <a:ext cx="9144000" cy="2387600"/>
          </a:xfrm>
        </p:spPr>
        <p:txBody>
          <a:bodyPr anchor="b"/>
          <a:lstStyle>
            <a:lvl1pPr algn="ctr">
              <a:defRPr sz="6000"/>
            </a:lvl1pPr>
          </a:lstStyle>
          <a:p>
            <a:r>
              <a:rPr lang="is-IS" smtClean="0"/>
              <a:t>Smelltu til að breyta stíl aðaltitils</a:t>
            </a:r>
            <a:endParaRPr lang="is-IS"/>
          </a:p>
        </p:txBody>
      </p:sp>
      <p:sp>
        <p:nvSpPr>
          <p:cNvPr id="3" name="Undirtitil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smtClean="0"/>
              <a:t>Smelltu til að breyta stíl aðalundirtitla</a:t>
            </a:r>
            <a:endParaRPr lang="is-IS"/>
          </a:p>
        </p:txBody>
      </p:sp>
      <p:sp>
        <p:nvSpPr>
          <p:cNvPr id="4" name="Dagsetningarstaðgengill 3"/>
          <p:cNvSpPr>
            <a:spLocks noGrp="1"/>
          </p:cNvSpPr>
          <p:nvPr>
            <p:ph type="dt" sz="half" idx="10"/>
          </p:nvPr>
        </p:nvSpPr>
        <p:spPr/>
        <p:txBody>
          <a:bodyPr/>
          <a:lstStyle/>
          <a:p>
            <a:fld id="{07CE6390-9435-4292-A914-DAB2225AED34}" type="datetimeFigureOut">
              <a:rPr lang="is-IS" smtClean="0"/>
              <a:t>7.10.2015</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409980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lárétts texta 2"/>
          <p:cNvSpPr>
            <a:spLocks noGrp="1"/>
          </p:cNvSpPr>
          <p:nvPr>
            <p:ph type="body" orient="vert" idx="1"/>
          </p:nvPr>
        </p:nvSpPr>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fld id="{07CE6390-9435-4292-A914-DAB2225AED34}" type="datetimeFigureOut">
              <a:rPr lang="is-IS" smtClean="0"/>
              <a:t>7.10.2015</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245887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8724900" y="365125"/>
            <a:ext cx="2628900" cy="5811838"/>
          </a:xfrm>
        </p:spPr>
        <p:txBody>
          <a:bodyPr vert="eaVert"/>
          <a:lstStyle/>
          <a:p>
            <a:r>
              <a:rPr lang="is-IS" smtClean="0"/>
              <a:t>Smelltu til að breyta stíl aðaltitils</a:t>
            </a:r>
            <a:endParaRPr lang="is-IS"/>
          </a:p>
        </p:txBody>
      </p:sp>
      <p:sp>
        <p:nvSpPr>
          <p:cNvPr id="3" name="Staðgengill lárétts texta 2"/>
          <p:cNvSpPr>
            <a:spLocks noGrp="1"/>
          </p:cNvSpPr>
          <p:nvPr>
            <p:ph type="body" orient="vert" idx="1"/>
          </p:nvPr>
        </p:nvSpPr>
        <p:spPr>
          <a:xfrm>
            <a:off x="838200" y="365125"/>
            <a:ext cx="7734300" cy="5811838"/>
          </a:xfrm>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fld id="{07CE6390-9435-4292-A914-DAB2225AED34}" type="datetimeFigureOut">
              <a:rPr lang="is-IS" smtClean="0"/>
              <a:t>7.10.2015</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160291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idx="1"/>
          </p:nvPr>
        </p:nvSpPr>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10"/>
          </p:nvPr>
        </p:nvSpPr>
        <p:spPr/>
        <p:txBody>
          <a:bodyPr/>
          <a:lstStyle/>
          <a:p>
            <a:fld id="{07CE6390-9435-4292-A914-DAB2225AED34}" type="datetimeFigureOut">
              <a:rPr lang="is-IS" smtClean="0"/>
              <a:t>7.10.2015</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351566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831850" y="1709738"/>
            <a:ext cx="10515600" cy="2852737"/>
          </a:xfrm>
        </p:spPr>
        <p:txBody>
          <a:bodyPr anchor="b"/>
          <a:lstStyle>
            <a:lvl1pPr>
              <a:defRPr sz="6000"/>
            </a:lvl1pPr>
          </a:lstStyle>
          <a:p>
            <a:r>
              <a:rPr lang="is-IS" smtClean="0"/>
              <a:t>Smelltu til að breyta stíl aðaltitils</a:t>
            </a:r>
            <a:endParaRPr lang="is-IS"/>
          </a:p>
        </p:txBody>
      </p:sp>
      <p:sp>
        <p:nvSpPr>
          <p:cNvPr id="3" name="Textastaðgengill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smtClean="0"/>
              <a:t>Smelltu til að breyta stílum aðaltexta</a:t>
            </a:r>
          </a:p>
        </p:txBody>
      </p:sp>
      <p:sp>
        <p:nvSpPr>
          <p:cNvPr id="4" name="Dagsetningarstaðgengill 3"/>
          <p:cNvSpPr>
            <a:spLocks noGrp="1"/>
          </p:cNvSpPr>
          <p:nvPr>
            <p:ph type="dt" sz="half" idx="10"/>
          </p:nvPr>
        </p:nvSpPr>
        <p:spPr/>
        <p:txBody>
          <a:bodyPr/>
          <a:lstStyle/>
          <a:p>
            <a:fld id="{07CE6390-9435-4292-A914-DAB2225AED34}" type="datetimeFigureOut">
              <a:rPr lang="is-IS" smtClean="0"/>
              <a:t>7.10.2015</a:t>
            </a:fld>
            <a:endParaRPr lang="is-IS"/>
          </a:p>
        </p:txBody>
      </p:sp>
      <p:sp>
        <p:nvSpPr>
          <p:cNvPr id="5" name="Síðufótarstaðgengill 4"/>
          <p:cNvSpPr>
            <a:spLocks noGrp="1"/>
          </p:cNvSpPr>
          <p:nvPr>
            <p:ph type="ftr" sz="quarter" idx="11"/>
          </p:nvPr>
        </p:nvSpPr>
        <p:spPr/>
        <p:txBody>
          <a:bodyPr/>
          <a:lstStyle/>
          <a:p>
            <a:endParaRPr lang="is-IS"/>
          </a:p>
        </p:txBody>
      </p:sp>
      <p:sp>
        <p:nvSpPr>
          <p:cNvPr id="6" name="Skyggnunúmersstaðgengill 5"/>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242743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sz="half" idx="1"/>
          </p:nvPr>
        </p:nvSpPr>
        <p:spPr>
          <a:xfrm>
            <a:off x="838200" y="1825625"/>
            <a:ext cx="5181600" cy="4351338"/>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Staðgengill efnis 3"/>
          <p:cNvSpPr>
            <a:spLocks noGrp="1"/>
          </p:cNvSpPr>
          <p:nvPr>
            <p:ph sz="half" idx="2"/>
          </p:nvPr>
        </p:nvSpPr>
        <p:spPr>
          <a:xfrm>
            <a:off x="6172200" y="1825625"/>
            <a:ext cx="5181600" cy="4351338"/>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Dagsetningarstaðgengill 4"/>
          <p:cNvSpPr>
            <a:spLocks noGrp="1"/>
          </p:cNvSpPr>
          <p:nvPr>
            <p:ph type="dt" sz="half" idx="10"/>
          </p:nvPr>
        </p:nvSpPr>
        <p:spPr/>
        <p:txBody>
          <a:bodyPr/>
          <a:lstStyle/>
          <a:p>
            <a:fld id="{07CE6390-9435-4292-A914-DAB2225AED34}" type="datetimeFigureOut">
              <a:rPr lang="is-IS" smtClean="0"/>
              <a:t>7.10.2015</a:t>
            </a:fld>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375633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a:xfrm>
            <a:off x="839788" y="365125"/>
            <a:ext cx="10515600" cy="1325563"/>
          </a:xfrm>
        </p:spPr>
        <p:txBody>
          <a:bodyPr/>
          <a:lstStyle/>
          <a:p>
            <a:r>
              <a:rPr lang="is-IS" smtClean="0"/>
              <a:t>Smelltu til að breyta stíl aðaltitils</a:t>
            </a:r>
            <a:endParaRPr lang="is-IS"/>
          </a:p>
        </p:txBody>
      </p:sp>
      <p:sp>
        <p:nvSpPr>
          <p:cNvPr id="3" name="Textastaðgengill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4" name="Staðgengill efnis 3"/>
          <p:cNvSpPr>
            <a:spLocks noGrp="1"/>
          </p:cNvSpPr>
          <p:nvPr>
            <p:ph sz="half" idx="2"/>
          </p:nvPr>
        </p:nvSpPr>
        <p:spPr>
          <a:xfrm>
            <a:off x="839788" y="2505075"/>
            <a:ext cx="5157787" cy="3684588"/>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Textastaðgengill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Smelltu til að breyta stílum aðaltexta</a:t>
            </a:r>
          </a:p>
        </p:txBody>
      </p:sp>
      <p:sp>
        <p:nvSpPr>
          <p:cNvPr id="6" name="Staðgengill efnis 5"/>
          <p:cNvSpPr>
            <a:spLocks noGrp="1"/>
          </p:cNvSpPr>
          <p:nvPr>
            <p:ph sz="quarter" idx="4"/>
          </p:nvPr>
        </p:nvSpPr>
        <p:spPr>
          <a:xfrm>
            <a:off x="6172200" y="2505075"/>
            <a:ext cx="5183188" cy="3684588"/>
          </a:xfrm>
        </p:spPr>
        <p:txBody>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7" name="Dagsetningarstaðgengill 6"/>
          <p:cNvSpPr>
            <a:spLocks noGrp="1"/>
          </p:cNvSpPr>
          <p:nvPr>
            <p:ph type="dt" sz="half" idx="10"/>
          </p:nvPr>
        </p:nvSpPr>
        <p:spPr/>
        <p:txBody>
          <a:bodyPr/>
          <a:lstStyle/>
          <a:p>
            <a:fld id="{07CE6390-9435-4292-A914-DAB2225AED34}" type="datetimeFigureOut">
              <a:rPr lang="is-IS" smtClean="0"/>
              <a:t>7.10.2015</a:t>
            </a:fld>
            <a:endParaRPr lang="is-IS"/>
          </a:p>
        </p:txBody>
      </p:sp>
      <p:sp>
        <p:nvSpPr>
          <p:cNvPr id="8" name="Síðufótarstaðgengill 7"/>
          <p:cNvSpPr>
            <a:spLocks noGrp="1"/>
          </p:cNvSpPr>
          <p:nvPr>
            <p:ph type="ftr" sz="quarter" idx="11"/>
          </p:nvPr>
        </p:nvSpPr>
        <p:spPr/>
        <p:txBody>
          <a:bodyPr/>
          <a:lstStyle/>
          <a:p>
            <a:endParaRPr lang="is-IS"/>
          </a:p>
        </p:txBody>
      </p:sp>
      <p:sp>
        <p:nvSpPr>
          <p:cNvPr id="9" name="Skyggnunúmersstaðgengill 8"/>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53060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Dagsetningarstaðgengill 2"/>
          <p:cNvSpPr>
            <a:spLocks noGrp="1"/>
          </p:cNvSpPr>
          <p:nvPr>
            <p:ph type="dt" sz="half" idx="10"/>
          </p:nvPr>
        </p:nvSpPr>
        <p:spPr/>
        <p:txBody>
          <a:bodyPr/>
          <a:lstStyle/>
          <a:p>
            <a:fld id="{07CE6390-9435-4292-A914-DAB2225AED34}" type="datetimeFigureOut">
              <a:rPr lang="is-IS" smtClean="0"/>
              <a:t>7.10.2015</a:t>
            </a:fld>
            <a:endParaRPr lang="is-IS"/>
          </a:p>
        </p:txBody>
      </p:sp>
      <p:sp>
        <p:nvSpPr>
          <p:cNvPr id="4" name="Síðufótarstaðgengill 3"/>
          <p:cNvSpPr>
            <a:spLocks noGrp="1"/>
          </p:cNvSpPr>
          <p:nvPr>
            <p:ph type="ftr" sz="quarter" idx="11"/>
          </p:nvPr>
        </p:nvSpPr>
        <p:spPr/>
        <p:txBody>
          <a:bodyPr/>
          <a:lstStyle/>
          <a:p>
            <a:endParaRPr lang="is-IS"/>
          </a:p>
        </p:txBody>
      </p:sp>
      <p:sp>
        <p:nvSpPr>
          <p:cNvPr id="5" name="Skyggnunúmersstaðgengill 4"/>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302027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p:cNvSpPr>
            <a:spLocks noGrp="1"/>
          </p:cNvSpPr>
          <p:nvPr>
            <p:ph type="dt" sz="half" idx="10"/>
          </p:nvPr>
        </p:nvSpPr>
        <p:spPr/>
        <p:txBody>
          <a:bodyPr/>
          <a:lstStyle/>
          <a:p>
            <a:fld id="{07CE6390-9435-4292-A914-DAB2225AED34}" type="datetimeFigureOut">
              <a:rPr lang="is-IS" smtClean="0"/>
              <a:t>7.10.2015</a:t>
            </a:fld>
            <a:endParaRPr lang="is-IS"/>
          </a:p>
        </p:txBody>
      </p:sp>
      <p:sp>
        <p:nvSpPr>
          <p:cNvPr id="3" name="Síðufótarstaðgengill 2"/>
          <p:cNvSpPr>
            <a:spLocks noGrp="1"/>
          </p:cNvSpPr>
          <p:nvPr>
            <p:ph type="ftr" sz="quarter" idx="11"/>
          </p:nvPr>
        </p:nvSpPr>
        <p:spPr/>
        <p:txBody>
          <a:bodyPr/>
          <a:lstStyle/>
          <a:p>
            <a:endParaRPr lang="is-IS"/>
          </a:p>
        </p:txBody>
      </p:sp>
      <p:sp>
        <p:nvSpPr>
          <p:cNvPr id="4" name="Skyggnunúmersstaðgengill 3"/>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291517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839788" y="457200"/>
            <a:ext cx="3932237" cy="1600200"/>
          </a:xfrm>
        </p:spPr>
        <p:txBody>
          <a:bodyPr anchor="b"/>
          <a:lstStyle>
            <a:lvl1pPr>
              <a:defRPr sz="3200"/>
            </a:lvl1pPr>
          </a:lstStyle>
          <a:p>
            <a:r>
              <a:rPr lang="is-IS" smtClean="0"/>
              <a:t>Smelltu til að breyta stíl aðaltitils</a:t>
            </a:r>
            <a:endParaRPr lang="is-IS"/>
          </a:p>
        </p:txBody>
      </p:sp>
      <p:sp>
        <p:nvSpPr>
          <p:cNvPr id="3" name="Staðgengill efn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Textastaðgengill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smtClean="0"/>
              <a:t>Smelltu til að breyta stílum aðaltexta</a:t>
            </a:r>
          </a:p>
        </p:txBody>
      </p:sp>
      <p:sp>
        <p:nvSpPr>
          <p:cNvPr id="5" name="Dagsetningarstaðgengill 4"/>
          <p:cNvSpPr>
            <a:spLocks noGrp="1"/>
          </p:cNvSpPr>
          <p:nvPr>
            <p:ph type="dt" sz="half" idx="10"/>
          </p:nvPr>
        </p:nvSpPr>
        <p:spPr/>
        <p:txBody>
          <a:bodyPr/>
          <a:lstStyle/>
          <a:p>
            <a:fld id="{07CE6390-9435-4292-A914-DAB2225AED34}" type="datetimeFigureOut">
              <a:rPr lang="is-IS" smtClean="0"/>
              <a:t>7.10.2015</a:t>
            </a:fld>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294463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839788" y="457200"/>
            <a:ext cx="3932237" cy="1600200"/>
          </a:xfrm>
        </p:spPr>
        <p:txBody>
          <a:bodyPr anchor="b"/>
          <a:lstStyle>
            <a:lvl1pPr>
              <a:defRPr sz="3200"/>
            </a:lvl1pPr>
          </a:lstStyle>
          <a:p>
            <a:r>
              <a:rPr lang="is-IS" smtClean="0"/>
              <a:t>Smelltu til að breyta stíl aðaltitils</a:t>
            </a:r>
            <a:endParaRPr lang="is-IS"/>
          </a:p>
        </p:txBody>
      </p:sp>
      <p:sp>
        <p:nvSpPr>
          <p:cNvPr id="3" name="Staðgengill mynda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astaðgengill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smtClean="0"/>
              <a:t>Smelltu til að breyta stílum aðaltexta</a:t>
            </a:r>
          </a:p>
        </p:txBody>
      </p:sp>
      <p:sp>
        <p:nvSpPr>
          <p:cNvPr id="5" name="Dagsetningarstaðgengill 4"/>
          <p:cNvSpPr>
            <a:spLocks noGrp="1"/>
          </p:cNvSpPr>
          <p:nvPr>
            <p:ph type="dt" sz="half" idx="10"/>
          </p:nvPr>
        </p:nvSpPr>
        <p:spPr/>
        <p:txBody>
          <a:bodyPr/>
          <a:lstStyle/>
          <a:p>
            <a:fld id="{07CE6390-9435-4292-A914-DAB2225AED34}" type="datetimeFigureOut">
              <a:rPr lang="is-IS" smtClean="0"/>
              <a:t>7.10.2015</a:t>
            </a:fld>
            <a:endParaRPr lang="is-IS"/>
          </a:p>
        </p:txBody>
      </p:sp>
      <p:sp>
        <p:nvSpPr>
          <p:cNvPr id="6" name="Síðufótarstaðgengill 5"/>
          <p:cNvSpPr>
            <a:spLocks noGrp="1"/>
          </p:cNvSpPr>
          <p:nvPr>
            <p:ph type="ftr" sz="quarter" idx="11"/>
          </p:nvPr>
        </p:nvSpPr>
        <p:spPr/>
        <p:txBody>
          <a:bodyPr/>
          <a:lstStyle/>
          <a:p>
            <a:endParaRPr lang="is-IS"/>
          </a:p>
        </p:txBody>
      </p:sp>
      <p:sp>
        <p:nvSpPr>
          <p:cNvPr id="7" name="Skyggnunúmersstaðgengill 6"/>
          <p:cNvSpPr>
            <a:spLocks noGrp="1"/>
          </p:cNvSpPr>
          <p:nvPr>
            <p:ph type="sldNum" sz="quarter" idx="12"/>
          </p:nvPr>
        </p:nvSpPr>
        <p:spPr/>
        <p:txBody>
          <a:bodyPr/>
          <a:lstStyle/>
          <a:p>
            <a:fld id="{F384BB56-3760-485F-979F-BCF7DEBEC9FD}" type="slidenum">
              <a:rPr lang="is-IS" smtClean="0"/>
              <a:t>‹#›</a:t>
            </a:fld>
            <a:endParaRPr lang="is-IS"/>
          </a:p>
        </p:txBody>
      </p:sp>
    </p:spTree>
    <p:extLst>
      <p:ext uri="{BB962C8B-B14F-4D97-AF65-F5344CB8AC3E}">
        <p14:creationId xmlns:p14="http://schemas.microsoft.com/office/powerpoint/2010/main" val="236567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ilsstaðgengil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s-IS" smtClean="0"/>
              <a:t>Smelltu til að breyta stíl aðaltitils</a:t>
            </a:r>
            <a:endParaRPr lang="is-IS"/>
          </a:p>
        </p:txBody>
      </p:sp>
      <p:sp>
        <p:nvSpPr>
          <p:cNvPr id="3" name="Textastaðgengill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gsetningarstaðgengill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E6390-9435-4292-A914-DAB2225AED34}" type="datetimeFigureOut">
              <a:rPr lang="is-IS" smtClean="0"/>
              <a:t>7.10.2015</a:t>
            </a:fld>
            <a:endParaRPr lang="is-IS"/>
          </a:p>
        </p:txBody>
      </p:sp>
      <p:sp>
        <p:nvSpPr>
          <p:cNvPr id="5" name="Síðufótarstaðgengil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kyggnunúmersstaðgengill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4BB56-3760-485F-979F-BCF7DEBEC9FD}" type="slidenum">
              <a:rPr lang="is-IS" smtClean="0"/>
              <a:t>‹#›</a:t>
            </a:fld>
            <a:endParaRPr lang="is-IS"/>
          </a:p>
        </p:txBody>
      </p:sp>
    </p:spTree>
    <p:extLst>
      <p:ext uri="{BB962C8B-B14F-4D97-AF65-F5344CB8AC3E}">
        <p14:creationId xmlns:p14="http://schemas.microsoft.com/office/powerpoint/2010/main" val="377262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ctrTitle"/>
          </p:nvPr>
        </p:nvSpPr>
        <p:spPr>
          <a:xfrm>
            <a:off x="2347784" y="1312746"/>
            <a:ext cx="7834898" cy="357294"/>
          </a:xfrm>
        </p:spPr>
        <p:txBody>
          <a:bodyPr>
            <a:normAutofit/>
          </a:bodyPr>
          <a:lstStyle/>
          <a:p>
            <a:r>
              <a:rPr lang="is-IS" sz="1600" b="1" dirty="0" smtClean="0"/>
              <a:t>Haukur Arnarsson og </a:t>
            </a:r>
            <a:r>
              <a:rPr lang="is-IS" sz="1600" b="1" dirty="0" err="1" smtClean="0"/>
              <a:t>Krístín</a:t>
            </a:r>
            <a:r>
              <a:rPr lang="is-IS" sz="1600" b="1" dirty="0" smtClean="0"/>
              <a:t> Huld Stefánsdóttir</a:t>
            </a:r>
            <a:endParaRPr lang="is-IS" sz="1600" b="1" dirty="0"/>
          </a:p>
        </p:txBody>
      </p:sp>
      <p:pic>
        <p:nvPicPr>
          <p:cNvPr id="4" name="Myn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902" y="2129212"/>
            <a:ext cx="5146387" cy="3859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arammi 4"/>
          <p:cNvSpPr txBox="1"/>
          <p:nvPr/>
        </p:nvSpPr>
        <p:spPr>
          <a:xfrm>
            <a:off x="4984307" y="626093"/>
            <a:ext cx="2147576" cy="584775"/>
          </a:xfrm>
          <a:prstGeom prst="rect">
            <a:avLst/>
          </a:prstGeom>
          <a:noFill/>
        </p:spPr>
        <p:txBody>
          <a:bodyPr wrap="none" rtlCol="0">
            <a:spAutoFit/>
          </a:bodyPr>
          <a:lstStyle/>
          <a:p>
            <a:r>
              <a:rPr lang="is-IS" sz="3200" b="1" dirty="0" smtClean="0"/>
              <a:t>Þjórsárskóli</a:t>
            </a:r>
            <a:endParaRPr lang="is-IS" sz="3200" b="1" dirty="0"/>
          </a:p>
        </p:txBody>
      </p:sp>
    </p:spTree>
    <p:extLst>
      <p:ext uri="{BB962C8B-B14F-4D97-AF65-F5344CB8AC3E}">
        <p14:creationId xmlns:p14="http://schemas.microsoft.com/office/powerpoint/2010/main" val="14309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étthyrningur 1"/>
          <p:cNvSpPr/>
          <p:nvPr/>
        </p:nvSpPr>
        <p:spPr>
          <a:xfrm>
            <a:off x="3048000" y="1248147"/>
            <a:ext cx="6096000" cy="4361707"/>
          </a:xfrm>
          <a:prstGeom prst="rect">
            <a:avLst/>
          </a:prstGeom>
        </p:spPr>
        <p:txBody>
          <a:bodyPr>
            <a:spAutoFit/>
          </a:bodyPr>
          <a:lstStyle/>
          <a:p>
            <a:pPr>
              <a:lnSpc>
                <a:spcPct val="115000"/>
              </a:lnSpc>
              <a:spcAft>
                <a:spcPts val="1000"/>
              </a:spcAft>
            </a:pPr>
            <a:r>
              <a:rPr lang="is-IS" dirty="0" smtClean="0">
                <a:effectLst/>
                <a:latin typeface="Calibri" panose="020F0502020204030204" pitchFamily="34" charset="0"/>
                <a:ea typeface="Calibri" panose="020F0502020204030204" pitchFamily="34" charset="0"/>
                <a:cs typeface="Times New Roman" panose="02020603050405020304" pitchFamily="18" charset="0"/>
              </a:rPr>
              <a:t>Markmið verkefnisins eru aðallega að:</a:t>
            </a:r>
          </a:p>
          <a:p>
            <a:pPr marL="342900" lvl="0" indent="-342900">
              <a:lnSpc>
                <a:spcPct val="115000"/>
              </a:lnSpc>
              <a:spcAft>
                <a:spcPts val="0"/>
              </a:spcAft>
              <a:buFont typeface="Calibri" panose="020F0502020204030204" pitchFamily="34" charset="0"/>
              <a:buChar char="-"/>
            </a:pPr>
            <a:r>
              <a:rPr lang="is-IS" dirty="0" smtClean="0">
                <a:effectLst/>
                <a:latin typeface="Calibri" panose="020F0502020204030204" pitchFamily="34" charset="0"/>
                <a:ea typeface="Calibri" panose="020F0502020204030204" pitchFamily="34" charset="0"/>
                <a:cs typeface="Calibri" panose="020F0502020204030204" pitchFamily="34" charset="0"/>
              </a:rPr>
              <a:t>Auka skilning okkar barnanna á landeyðingu, fjölbreytni lífríkisins og loftslagsbreytingum sem hafa  áhrif á </a:t>
            </a:r>
            <a:r>
              <a:rPr lang="is-IS" dirty="0" err="1" smtClean="0">
                <a:effectLst/>
                <a:latin typeface="Calibri" panose="020F0502020204030204" pitchFamily="34" charset="0"/>
                <a:ea typeface="Calibri" panose="020F0502020204030204" pitchFamily="34" charset="0"/>
                <a:cs typeface="Calibri" panose="020F0502020204030204" pitchFamily="34" charset="0"/>
              </a:rPr>
              <a:t>nærsamfélag</a:t>
            </a:r>
            <a:r>
              <a:rPr lang="is-IS" dirty="0" smtClean="0">
                <a:effectLst/>
                <a:latin typeface="Calibri" panose="020F0502020204030204" pitchFamily="34" charset="0"/>
                <a:ea typeface="Calibri" panose="020F0502020204030204" pitchFamily="34" charset="0"/>
                <a:cs typeface="Calibri" panose="020F0502020204030204" pitchFamily="34" charset="0"/>
              </a:rPr>
              <a:t> skólans</a:t>
            </a:r>
          </a:p>
          <a:p>
            <a:pPr marL="342900" lvl="0" indent="-342900">
              <a:lnSpc>
                <a:spcPct val="115000"/>
              </a:lnSpc>
              <a:spcAft>
                <a:spcPts val="0"/>
              </a:spcAft>
              <a:buFont typeface="Calibri" panose="020F0502020204030204" pitchFamily="34" charset="0"/>
              <a:buChar char="-"/>
            </a:pPr>
            <a:r>
              <a:rPr lang="is-IS" dirty="0" smtClean="0">
                <a:effectLst/>
                <a:latin typeface="Calibri" panose="020F0502020204030204" pitchFamily="34" charset="0"/>
                <a:ea typeface="Calibri" panose="020F0502020204030204" pitchFamily="34" charset="0"/>
                <a:cs typeface="Calibri" panose="020F0502020204030204" pitchFamily="34" charset="0"/>
              </a:rPr>
              <a:t>Að auka skilning á mikilvægi vistheimtar sem tæki fyrir okkur þar sem við munum koma til með að takast á við ýmis umhverfisvandamál í framtíðinni.</a:t>
            </a:r>
          </a:p>
          <a:p>
            <a:pPr marL="342900" lvl="0" indent="-342900">
              <a:lnSpc>
                <a:spcPct val="115000"/>
              </a:lnSpc>
              <a:spcAft>
                <a:spcPts val="0"/>
              </a:spcAft>
              <a:buFont typeface="Calibri" panose="020F0502020204030204" pitchFamily="34" charset="0"/>
              <a:buChar char="-"/>
            </a:pPr>
            <a:r>
              <a:rPr lang="is-IS" dirty="0" smtClean="0">
                <a:effectLst/>
                <a:latin typeface="Calibri" panose="020F0502020204030204" pitchFamily="34" charset="0"/>
                <a:ea typeface="Calibri" panose="020F0502020204030204" pitchFamily="34" charset="0"/>
                <a:cs typeface="Calibri" panose="020F0502020204030204" pitchFamily="34" charset="0"/>
              </a:rPr>
              <a:t>Að veita okkur tækifæri til að taka beinan þátt í vistheimtarsamstarfi með því að taka þátt í þessu verkefni og tilraunum á okkar slóðum.</a:t>
            </a:r>
          </a:p>
          <a:p>
            <a:pPr marL="342900" lvl="0" indent="-342900">
              <a:lnSpc>
                <a:spcPct val="115000"/>
              </a:lnSpc>
              <a:spcAft>
                <a:spcPts val="1000"/>
              </a:spcAft>
              <a:buFont typeface="Calibri" panose="020F0502020204030204" pitchFamily="34" charset="0"/>
              <a:buChar char="-"/>
            </a:pPr>
            <a:r>
              <a:rPr lang="is-IS" dirty="0" smtClean="0">
                <a:effectLst/>
                <a:latin typeface="Calibri" panose="020F0502020204030204" pitchFamily="34" charset="0"/>
                <a:ea typeface="Calibri" panose="020F0502020204030204" pitchFamily="34" charset="0"/>
                <a:cs typeface="Calibri" panose="020F0502020204030204" pitchFamily="34" charset="0"/>
              </a:rPr>
              <a:t>Að auka getu kennara og nemenda í </a:t>
            </a:r>
            <a:r>
              <a:rPr lang="is-IS" dirty="0" err="1" smtClean="0">
                <a:effectLst/>
                <a:latin typeface="Calibri" panose="020F0502020204030204" pitchFamily="34" charset="0"/>
                <a:ea typeface="Calibri" panose="020F0502020204030204" pitchFamily="34" charset="0"/>
                <a:cs typeface="Calibri" panose="020F0502020204030204" pitchFamily="34" charset="0"/>
              </a:rPr>
              <a:t>grænfánaskólum</a:t>
            </a:r>
            <a:r>
              <a:rPr lang="is-IS" dirty="0" smtClean="0">
                <a:effectLst/>
                <a:latin typeface="Calibri" panose="020F0502020204030204" pitchFamily="34" charset="0"/>
                <a:ea typeface="Calibri" panose="020F0502020204030204" pitchFamily="34" charset="0"/>
                <a:cs typeface="Calibri" panose="020F0502020204030204" pitchFamily="34" charset="0"/>
              </a:rPr>
              <a:t> á Suðurlandi til að leiðbeina öðrum nemendum um flókin umhverfismál.</a:t>
            </a:r>
            <a:endParaRPr lang="is-I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76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étthyrningur 1"/>
          <p:cNvSpPr/>
          <p:nvPr/>
        </p:nvSpPr>
        <p:spPr>
          <a:xfrm>
            <a:off x="2982097" y="273413"/>
            <a:ext cx="6096000" cy="3215752"/>
          </a:xfrm>
          <a:prstGeom prst="rect">
            <a:avLst/>
          </a:prstGeom>
        </p:spPr>
        <p:txBody>
          <a:bodyPr>
            <a:spAutoFit/>
          </a:bodyPr>
          <a:lstStyle/>
          <a:p>
            <a:pPr>
              <a:lnSpc>
                <a:spcPct val="115000"/>
              </a:lnSpc>
              <a:spcAft>
                <a:spcPts val="1000"/>
              </a:spcAft>
            </a:pPr>
            <a:r>
              <a:rPr lang="is-IS" dirty="0" smtClean="0">
                <a:effectLst/>
                <a:latin typeface="Calibri" panose="020F0502020204030204" pitchFamily="34" charset="0"/>
                <a:ea typeface="Calibri" panose="020F0502020204030204" pitchFamily="34" charset="0"/>
                <a:cs typeface="Times New Roman" panose="02020603050405020304" pitchFamily="18" charset="0"/>
              </a:rPr>
              <a:t>Áður en verkefnið okkar </a:t>
            </a:r>
            <a:r>
              <a:rPr lang="is-IS" dirty="0" err="1" smtClean="0">
                <a:effectLst/>
                <a:latin typeface="Calibri" panose="020F0502020204030204" pitchFamily="34" charset="0"/>
                <a:ea typeface="Calibri" panose="020F0502020204030204" pitchFamily="34" charset="0"/>
                <a:cs typeface="Times New Roman" panose="02020603050405020304" pitchFamily="18" charset="0"/>
              </a:rPr>
              <a:t>hófst</a:t>
            </a:r>
            <a:r>
              <a:rPr lang="is-IS" dirty="0" smtClean="0">
                <a:effectLst/>
                <a:latin typeface="Calibri" panose="020F0502020204030204" pitchFamily="34" charset="0"/>
                <a:ea typeface="Calibri" panose="020F0502020204030204" pitchFamily="34" charset="0"/>
                <a:cs typeface="Times New Roman" panose="02020603050405020304" pitchFamily="18" charset="0"/>
              </a:rPr>
              <a:t> fóru allir starfsmenn skólans á námskeið í Gunnarsholti til að kynnast verkefninu og </a:t>
            </a:r>
            <a:r>
              <a:rPr lang="is-IS" dirty="0" err="1" smtClean="0">
                <a:effectLst/>
                <a:latin typeface="Calibri" panose="020F0502020204030204" pitchFamily="34" charset="0"/>
                <a:ea typeface="Calibri" panose="020F0502020204030204" pitchFamily="34" charset="0"/>
                <a:cs typeface="Times New Roman" panose="02020603050405020304" pitchFamily="18" charset="0"/>
              </a:rPr>
              <a:t>læra</a:t>
            </a:r>
            <a:r>
              <a:rPr lang="is-IS" dirty="0" smtClean="0">
                <a:effectLst/>
                <a:latin typeface="Calibri" panose="020F0502020204030204" pitchFamily="34" charset="0"/>
                <a:ea typeface="Calibri" panose="020F0502020204030204" pitchFamily="34" charset="0"/>
                <a:cs typeface="Times New Roman" panose="02020603050405020304" pitchFamily="18" charset="0"/>
              </a:rPr>
              <a:t> hvernig við myndum setja það upp.</a:t>
            </a:r>
          </a:p>
          <a:p>
            <a:pPr>
              <a:lnSpc>
                <a:spcPct val="115000"/>
              </a:lnSpc>
              <a:spcAft>
                <a:spcPts val="1000"/>
              </a:spcAft>
            </a:pPr>
            <a:r>
              <a:rPr lang="is-IS" dirty="0" smtClean="0">
                <a:effectLst/>
                <a:latin typeface="Calibri" panose="020F0502020204030204" pitchFamily="34" charset="0"/>
                <a:ea typeface="Calibri" panose="020F0502020204030204" pitchFamily="34" charset="0"/>
                <a:cs typeface="Times New Roman" panose="02020603050405020304" pitchFamily="18" charset="0"/>
              </a:rPr>
              <a:t>Á  Skaftholtsfjalli er reiturinn okkar en við þekkjum það landsvæði vel. þar höfum við </a:t>
            </a:r>
            <a:r>
              <a:rPr lang="is-IS" dirty="0" err="1" smtClean="0">
                <a:effectLst/>
                <a:latin typeface="Calibri" panose="020F0502020204030204" pitchFamily="34" charset="0"/>
                <a:ea typeface="Calibri" panose="020F0502020204030204" pitchFamily="34" charset="0"/>
                <a:cs typeface="Times New Roman" panose="02020603050405020304" pitchFamily="18" charset="0"/>
              </a:rPr>
              <a:t>grætt</a:t>
            </a:r>
            <a:r>
              <a:rPr lang="is-IS" dirty="0" smtClean="0">
                <a:effectLst/>
                <a:latin typeface="Calibri" panose="020F0502020204030204" pitchFamily="34" charset="0"/>
                <a:ea typeface="Calibri" panose="020F0502020204030204" pitchFamily="34" charset="0"/>
                <a:cs typeface="Times New Roman" panose="02020603050405020304" pitchFamily="18" charset="0"/>
              </a:rPr>
              <a:t> upp landið </a:t>
            </a:r>
            <a:r>
              <a:rPr lang="is-IS" dirty="0" smtClean="0">
                <a:latin typeface="Calibri" panose="020F0502020204030204" pitchFamily="34" charset="0"/>
                <a:ea typeface="Calibri" panose="020F0502020204030204" pitchFamily="34" charset="0"/>
                <a:cs typeface="Times New Roman" panose="02020603050405020304" pitchFamily="18" charset="0"/>
              </a:rPr>
              <a:t>og notað gamlar heyrúllur til þess. </a:t>
            </a:r>
          </a:p>
          <a:p>
            <a:pPr>
              <a:lnSpc>
                <a:spcPct val="115000"/>
              </a:lnSpc>
              <a:spcAft>
                <a:spcPts val="1000"/>
              </a:spcAft>
            </a:pPr>
            <a:r>
              <a:rPr lang="is-IS" dirty="0" smtClean="0"/>
              <a:t>Skaftholtsfjall </a:t>
            </a:r>
            <a:r>
              <a:rPr lang="is-IS" dirty="0"/>
              <a:t>er í göngufæri við skólann okkar</a:t>
            </a:r>
            <a:r>
              <a:rPr lang="is-IS" dirty="0" smtClean="0"/>
              <a:t>. Upp á því eru steinar, melar </a:t>
            </a:r>
            <a:r>
              <a:rPr lang="is-IS" dirty="0"/>
              <a:t>og  </a:t>
            </a:r>
            <a:r>
              <a:rPr lang="is-IS" dirty="0" err="1"/>
              <a:t>ógróið</a:t>
            </a:r>
            <a:r>
              <a:rPr lang="is-IS" dirty="0"/>
              <a:t> land og hentar </a:t>
            </a:r>
            <a:r>
              <a:rPr lang="is-IS" dirty="0" smtClean="0"/>
              <a:t>það afar </a:t>
            </a:r>
            <a:r>
              <a:rPr lang="is-IS" dirty="0"/>
              <a:t>vel aðstæðum fyrir verkefnið</a:t>
            </a:r>
            <a:endParaRPr lang="is-I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1" descr="M:\2014-2015\Skaftholtsfjall_sep\IMG_823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1961" y="3616292"/>
            <a:ext cx="4419600" cy="3315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M:\2015-2016\Landgræðsluferð_5-7b\20150902_1321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715" y="3793267"/>
            <a:ext cx="4505325" cy="253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400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étthyrningur 2"/>
          <p:cNvSpPr/>
          <p:nvPr/>
        </p:nvSpPr>
        <p:spPr>
          <a:xfrm>
            <a:off x="3047999" y="378721"/>
            <a:ext cx="6096000" cy="1685077"/>
          </a:xfrm>
          <a:prstGeom prst="rect">
            <a:avLst/>
          </a:prstGeom>
        </p:spPr>
        <p:txBody>
          <a:bodyPr wrap="square">
            <a:spAutoFit/>
          </a:bodyPr>
          <a:lstStyle/>
          <a:p>
            <a:pPr>
              <a:lnSpc>
                <a:spcPct val="115000"/>
              </a:lnSpc>
              <a:spcAft>
                <a:spcPts val="1000"/>
              </a:spcAft>
            </a:pPr>
            <a:r>
              <a:rPr lang="is-IS" dirty="0" smtClean="0">
                <a:effectLst/>
                <a:latin typeface="Calibri" panose="020F0502020204030204" pitchFamily="34" charset="0"/>
                <a:ea typeface="Calibri" panose="020F0502020204030204" pitchFamily="34" charset="0"/>
                <a:cs typeface="Times New Roman" panose="02020603050405020304" pitchFamily="18" charset="0"/>
              </a:rPr>
              <a:t>Vorið 2014 </a:t>
            </a:r>
            <a:r>
              <a:rPr lang="is-IS" dirty="0" err="1" smtClean="0">
                <a:effectLst/>
                <a:latin typeface="Calibri" panose="020F0502020204030204" pitchFamily="34" charset="0"/>
                <a:ea typeface="Calibri" panose="020F0502020204030204" pitchFamily="34" charset="0"/>
                <a:cs typeface="Times New Roman" panose="02020603050405020304" pitchFamily="18" charset="0"/>
              </a:rPr>
              <a:t>hófst</a:t>
            </a:r>
            <a:r>
              <a:rPr lang="is-IS" dirty="0" smtClean="0">
                <a:effectLst/>
                <a:latin typeface="Calibri" panose="020F0502020204030204" pitchFamily="34" charset="0"/>
                <a:ea typeface="Calibri" panose="020F0502020204030204" pitchFamily="34" charset="0"/>
                <a:cs typeface="Times New Roman" panose="02020603050405020304" pitchFamily="18" charset="0"/>
              </a:rPr>
              <a:t> verkefnið af fullum krafti. Þá voru markaðir 40 tilraunareitir upp á fjallinu. Reitirnir voru merktir og afmarkaðir þannig að hver var 1x2 m. Í reitina  settu þáverandi nemendur  5.6. og 7. bekkjar mismunandi tegundir af t.d. áburði, moði, fræjum , hrossaskít,  hey og í suma var ekki sett neitt.  </a:t>
            </a:r>
            <a:endParaRPr lang="is-I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M:\2015-2016\Landgræðsluferð_5-7b\20150902_13182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639" y="2813814"/>
            <a:ext cx="5760720" cy="3240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820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étthyrningur 2"/>
          <p:cNvSpPr/>
          <p:nvPr/>
        </p:nvSpPr>
        <p:spPr>
          <a:xfrm>
            <a:off x="3278658" y="182828"/>
            <a:ext cx="6096000" cy="2478114"/>
          </a:xfrm>
          <a:prstGeom prst="rect">
            <a:avLst/>
          </a:prstGeom>
        </p:spPr>
        <p:txBody>
          <a:bodyPr>
            <a:spAutoFit/>
          </a:bodyPr>
          <a:lstStyle/>
          <a:p>
            <a:pPr>
              <a:lnSpc>
                <a:spcPct val="115000"/>
              </a:lnSpc>
              <a:spcAft>
                <a:spcPts val="1000"/>
              </a:spcAft>
            </a:pPr>
            <a:r>
              <a:rPr lang="is-IS" dirty="0" smtClean="0">
                <a:effectLst/>
                <a:latin typeface="Calibri" panose="020F0502020204030204" pitchFamily="34" charset="0"/>
                <a:ea typeface="Calibri" panose="020F0502020204030204" pitchFamily="34" charset="0"/>
                <a:cs typeface="Times New Roman" panose="02020603050405020304" pitchFamily="18" charset="0"/>
              </a:rPr>
              <a:t> </a:t>
            </a:r>
          </a:p>
          <a:p>
            <a:r>
              <a:rPr lang="is-IS" dirty="0" smtClean="0">
                <a:effectLst/>
                <a:latin typeface="Calibri" panose="020F0502020204030204" pitchFamily="34" charset="0"/>
                <a:ea typeface="Calibri" panose="020F0502020204030204" pitchFamily="34" charset="0"/>
                <a:cs typeface="Times New Roman" panose="02020603050405020304" pitchFamily="18" charset="0"/>
              </a:rPr>
              <a:t>Haustið 2014 fóru 5. 6. og 7. bekkur  á Skaftholtsfjall til að athuga hvernig tilraunareitunum vegnaði.  Með okkur í för voru fulltrúar Landverndar, Landgræðslu ríkisins og bandaríski sendiherrann en bandaríska sendiráðið styrkti verkefnið að hluta.  Sveitungar okkar ráku upp stór augu þegar að tveir bílar merktir sendiráðinu brunuðu um hreppinn og sendiherrann ásamt föruneyti hittu okkur í fjallinu.</a:t>
            </a:r>
            <a:endParaRPr lang="is-IS" dirty="0"/>
          </a:p>
        </p:txBody>
      </p:sp>
      <p:pic>
        <p:nvPicPr>
          <p:cNvPr id="4" name="Picture 4" descr="M:\2014-2015\Skaftholtsfjall_sep\IMG_827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4446" y="2660942"/>
            <a:ext cx="4924425" cy="3694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221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étthyrningur 2"/>
          <p:cNvSpPr/>
          <p:nvPr/>
        </p:nvSpPr>
        <p:spPr>
          <a:xfrm>
            <a:off x="2726724" y="510526"/>
            <a:ext cx="6096000" cy="1685077"/>
          </a:xfrm>
          <a:prstGeom prst="rect">
            <a:avLst/>
          </a:prstGeom>
        </p:spPr>
        <p:txBody>
          <a:bodyPr>
            <a:spAutoFit/>
          </a:bodyPr>
          <a:lstStyle/>
          <a:p>
            <a:pPr>
              <a:lnSpc>
                <a:spcPct val="115000"/>
              </a:lnSpc>
              <a:spcAft>
                <a:spcPts val="1000"/>
              </a:spcAft>
            </a:pPr>
            <a:r>
              <a:rPr lang="is-IS" dirty="0" smtClean="0">
                <a:effectLst/>
                <a:latin typeface="Calibri" panose="020F0502020204030204" pitchFamily="34" charset="0"/>
                <a:ea typeface="Calibri" panose="020F0502020204030204" pitchFamily="34" charset="0"/>
                <a:cs typeface="Times New Roman" panose="02020603050405020304" pitchFamily="18" charset="0"/>
              </a:rPr>
              <a:t> Nemendum  var  skipt í hópa og fékk hver hópur 3-5 reiti til að skoða hvernig gróðurfar var í reitunum. Við þurftum að nota tein til að stinga í jörðina með 20 cm millibili og finna </a:t>
            </a:r>
            <a:r>
              <a:rPr lang="is-IS" dirty="0" err="1" smtClean="0">
                <a:effectLst/>
                <a:latin typeface="Calibri" panose="020F0502020204030204" pitchFamily="34" charset="0"/>
                <a:ea typeface="Calibri" panose="020F0502020204030204" pitchFamily="34" charset="0"/>
                <a:cs typeface="Times New Roman" panose="02020603050405020304" pitchFamily="18" charset="0"/>
              </a:rPr>
              <a:t>út</a:t>
            </a:r>
            <a:r>
              <a:rPr lang="is-IS" dirty="0" smtClean="0">
                <a:effectLst/>
                <a:latin typeface="Calibri" panose="020F0502020204030204" pitchFamily="34" charset="0"/>
                <a:ea typeface="Calibri" panose="020F0502020204030204" pitchFamily="34" charset="0"/>
                <a:cs typeface="Times New Roman" panose="02020603050405020304" pitchFamily="18" charset="0"/>
              </a:rPr>
              <a:t> hvort prikið </a:t>
            </a:r>
            <a:r>
              <a:rPr lang="is-IS" dirty="0" err="1" smtClean="0">
                <a:effectLst/>
                <a:latin typeface="Calibri" panose="020F0502020204030204" pitchFamily="34" charset="0"/>
                <a:ea typeface="Calibri" panose="020F0502020204030204" pitchFamily="34" charset="0"/>
                <a:cs typeface="Times New Roman" panose="02020603050405020304" pitchFamily="18" charset="0"/>
              </a:rPr>
              <a:t>kæmi</a:t>
            </a:r>
            <a:r>
              <a:rPr lang="is-IS" dirty="0" smtClean="0">
                <a:effectLst/>
                <a:latin typeface="Calibri" panose="020F0502020204030204" pitchFamily="34" charset="0"/>
                <a:ea typeface="Calibri" panose="020F0502020204030204" pitchFamily="34" charset="0"/>
                <a:cs typeface="Times New Roman" panose="02020603050405020304" pitchFamily="18" charset="0"/>
              </a:rPr>
              <a:t> á auða jörð eða gróður. Við skrásettum  hvað við sáum og hvernig tegund af jurtum pinninn kom við.</a:t>
            </a:r>
            <a:endParaRPr lang="is-I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6" descr="M:\2014-2015\Skaftholtsfjall_sep\IMG_82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8000" y="2453304"/>
            <a:ext cx="2662280" cy="2456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M:\2015-2016\Landgræðsluferð_5-7b\20150902_1333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8378" y="2453304"/>
            <a:ext cx="4308389" cy="2520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963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étthyrningur 1"/>
          <p:cNvSpPr/>
          <p:nvPr/>
        </p:nvSpPr>
        <p:spPr>
          <a:xfrm>
            <a:off x="2702010" y="5359887"/>
            <a:ext cx="6096000" cy="1047979"/>
          </a:xfrm>
          <a:prstGeom prst="rect">
            <a:avLst/>
          </a:prstGeom>
        </p:spPr>
        <p:txBody>
          <a:bodyPr>
            <a:spAutoFit/>
          </a:bodyPr>
          <a:lstStyle/>
          <a:p>
            <a:pPr>
              <a:lnSpc>
                <a:spcPct val="115000"/>
              </a:lnSpc>
              <a:spcAft>
                <a:spcPts val="1000"/>
              </a:spcAft>
            </a:pPr>
            <a:r>
              <a:rPr lang="is-IS" dirty="0" smtClean="0">
                <a:effectLst/>
                <a:latin typeface="Calibri" panose="020F0502020204030204" pitchFamily="34" charset="0"/>
                <a:ea typeface="Calibri" panose="020F0502020204030204" pitchFamily="34" charset="0"/>
                <a:cs typeface="Times New Roman" panose="02020603050405020304" pitchFamily="18" charset="0"/>
              </a:rPr>
              <a:t> Við unnum í náttúrufræðitímum  áframhaldandi verkefni með þessa reiti og könnuðum  hvernig gróðurfar í reitunum hafði </a:t>
            </a:r>
            <a:r>
              <a:rPr lang="is-IS" dirty="0" err="1" smtClean="0">
                <a:effectLst/>
                <a:latin typeface="Calibri" panose="020F0502020204030204" pitchFamily="34" charset="0"/>
                <a:ea typeface="Calibri" panose="020F0502020204030204" pitchFamily="34" charset="0"/>
                <a:cs typeface="Times New Roman" panose="02020603050405020304" pitchFamily="18" charset="0"/>
              </a:rPr>
              <a:t>þróast</a:t>
            </a:r>
            <a:r>
              <a:rPr lang="is-I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s-I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Mynd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5956" y="1164110"/>
            <a:ext cx="7208108" cy="4054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50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ynd 2"/>
          <p:cNvPicPr>
            <a:picLocks noChangeAspect="1"/>
          </p:cNvPicPr>
          <p:nvPr/>
        </p:nvPicPr>
        <p:blipFill>
          <a:blip r:embed="rId2"/>
          <a:stretch>
            <a:fillRect/>
          </a:stretch>
        </p:blipFill>
        <p:spPr>
          <a:xfrm>
            <a:off x="6136814" y="2632025"/>
            <a:ext cx="4755784" cy="2858530"/>
          </a:xfrm>
          <a:prstGeom prst="rect">
            <a:avLst/>
          </a:prstGeom>
        </p:spPr>
      </p:pic>
      <p:pic>
        <p:nvPicPr>
          <p:cNvPr id="4" name="Mynd 3"/>
          <p:cNvPicPr>
            <a:picLocks noChangeAspect="1"/>
          </p:cNvPicPr>
          <p:nvPr/>
        </p:nvPicPr>
        <p:blipFill>
          <a:blip r:embed="rId3"/>
          <a:stretch>
            <a:fillRect/>
          </a:stretch>
        </p:blipFill>
        <p:spPr>
          <a:xfrm>
            <a:off x="1031688" y="2632025"/>
            <a:ext cx="4629882" cy="2782855"/>
          </a:xfrm>
          <a:prstGeom prst="rect">
            <a:avLst/>
          </a:prstGeom>
        </p:spPr>
      </p:pic>
      <p:sp>
        <p:nvSpPr>
          <p:cNvPr id="5" name="Textarammi 4"/>
          <p:cNvSpPr txBox="1"/>
          <p:nvPr/>
        </p:nvSpPr>
        <p:spPr>
          <a:xfrm>
            <a:off x="2042984" y="1186249"/>
            <a:ext cx="6619826" cy="369332"/>
          </a:xfrm>
          <a:prstGeom prst="rect">
            <a:avLst/>
          </a:prstGeom>
          <a:noFill/>
        </p:spPr>
        <p:txBody>
          <a:bodyPr wrap="none" rtlCol="0">
            <a:spAutoFit/>
          </a:bodyPr>
          <a:lstStyle/>
          <a:p>
            <a:r>
              <a:rPr lang="is-IS" dirty="0" smtClean="0"/>
              <a:t>Hér má sjá niðurstöður </a:t>
            </a:r>
            <a:r>
              <a:rPr lang="is-IS" dirty="0" err="1" smtClean="0"/>
              <a:t>úr</a:t>
            </a:r>
            <a:r>
              <a:rPr lang="is-IS" dirty="0" smtClean="0"/>
              <a:t> tveimur tilraunareitum sem við könnuðum.</a:t>
            </a:r>
            <a:endParaRPr lang="is-IS" dirty="0"/>
          </a:p>
        </p:txBody>
      </p:sp>
    </p:spTree>
    <p:extLst>
      <p:ext uri="{BB962C8B-B14F-4D97-AF65-F5344CB8AC3E}">
        <p14:creationId xmlns:p14="http://schemas.microsoft.com/office/powerpoint/2010/main" val="415521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étthyrningur 1"/>
          <p:cNvSpPr/>
          <p:nvPr/>
        </p:nvSpPr>
        <p:spPr>
          <a:xfrm>
            <a:off x="2636108" y="473847"/>
            <a:ext cx="6096000" cy="2450414"/>
          </a:xfrm>
          <a:prstGeom prst="rect">
            <a:avLst/>
          </a:prstGeom>
        </p:spPr>
        <p:txBody>
          <a:bodyPr>
            <a:spAutoFit/>
          </a:bodyPr>
          <a:lstStyle/>
          <a:p>
            <a:pPr>
              <a:lnSpc>
                <a:spcPct val="115000"/>
              </a:lnSpc>
              <a:spcAft>
                <a:spcPts val="1000"/>
              </a:spcAft>
            </a:pPr>
            <a:r>
              <a:rPr lang="is-IS" dirty="0">
                <a:latin typeface="Calibri" panose="020F0502020204030204" pitchFamily="34" charset="0"/>
                <a:ea typeface="Calibri" panose="020F0502020204030204" pitchFamily="34" charset="0"/>
                <a:cs typeface="Times New Roman" panose="02020603050405020304" pitchFamily="18" charset="0"/>
              </a:rPr>
              <a:t>Núna í september komu svo fulltrúar </a:t>
            </a:r>
            <a:r>
              <a:rPr lang="is-IS" dirty="0" smtClean="0">
                <a:latin typeface="Calibri" panose="020F0502020204030204" pitchFamily="34" charset="0"/>
                <a:ea typeface="Calibri" panose="020F0502020204030204" pitchFamily="34" charset="0"/>
                <a:cs typeface="Times New Roman" panose="02020603050405020304" pitchFamily="18" charset="0"/>
              </a:rPr>
              <a:t>Landverndar og </a:t>
            </a:r>
            <a:r>
              <a:rPr lang="is-IS" dirty="0">
                <a:latin typeface="Calibri" panose="020F0502020204030204" pitchFamily="34" charset="0"/>
                <a:ea typeface="Calibri" panose="020F0502020204030204" pitchFamily="34" charset="0"/>
                <a:cs typeface="Times New Roman" panose="02020603050405020304" pitchFamily="18" charset="0"/>
              </a:rPr>
              <a:t>fóru með </a:t>
            </a:r>
            <a:r>
              <a:rPr lang="is-IS" dirty="0" smtClean="0">
                <a:latin typeface="Calibri" panose="020F0502020204030204" pitchFamily="34" charset="0"/>
                <a:ea typeface="Calibri" panose="020F0502020204030204" pitchFamily="34" charset="0"/>
                <a:cs typeface="Times New Roman" panose="02020603050405020304" pitchFamily="18" charset="0"/>
              </a:rPr>
              <a:t>okkur </a:t>
            </a:r>
            <a:r>
              <a:rPr lang="is-IS" dirty="0">
                <a:latin typeface="Calibri" panose="020F0502020204030204" pitchFamily="34" charset="0"/>
                <a:ea typeface="Calibri" panose="020F0502020204030204" pitchFamily="34" charset="0"/>
                <a:cs typeface="Times New Roman" panose="02020603050405020304" pitchFamily="18" charset="0"/>
              </a:rPr>
              <a:t>upp á fjallið.  Þá hafði nýr 5. bekkur komið inn í verkefnið en þau þekktu vel aðstæður þar sem við förum með yngri börnin líka til að sýna þeim verkefnið sem </a:t>
            </a:r>
            <a:r>
              <a:rPr lang="is-IS" dirty="0" smtClean="0">
                <a:latin typeface="Calibri" panose="020F0502020204030204" pitchFamily="34" charset="0"/>
                <a:ea typeface="Calibri" panose="020F0502020204030204" pitchFamily="34" charset="0"/>
                <a:cs typeface="Times New Roman" panose="02020603050405020304" pitchFamily="18" charset="0"/>
              </a:rPr>
              <a:t>þau </a:t>
            </a:r>
            <a:r>
              <a:rPr lang="is-IS" dirty="0">
                <a:latin typeface="Calibri" panose="020F0502020204030204" pitchFamily="34" charset="0"/>
                <a:ea typeface="Calibri" panose="020F0502020204030204" pitchFamily="34" charset="0"/>
                <a:cs typeface="Times New Roman" panose="02020603050405020304" pitchFamily="18" charset="0"/>
              </a:rPr>
              <a:t>taka við í framtíðinni.</a:t>
            </a:r>
          </a:p>
          <a:p>
            <a:pPr>
              <a:lnSpc>
                <a:spcPct val="115000"/>
              </a:lnSpc>
              <a:spcAft>
                <a:spcPts val="1000"/>
              </a:spcAft>
            </a:pPr>
            <a:r>
              <a:rPr lang="is-IS" dirty="0">
                <a:latin typeface="Calibri" panose="020F0502020204030204" pitchFamily="34" charset="0"/>
                <a:ea typeface="Calibri" panose="020F0502020204030204" pitchFamily="34" charset="0"/>
                <a:cs typeface="Times New Roman" panose="02020603050405020304" pitchFamily="18" charset="0"/>
              </a:rPr>
              <a:t>Við förum svo alltaf reglulega á fjallið til að fylgjast með </a:t>
            </a:r>
            <a:r>
              <a:rPr lang="is-IS" dirty="0" err="1">
                <a:latin typeface="Calibri" panose="020F0502020204030204" pitchFamily="34" charset="0"/>
                <a:ea typeface="Calibri" panose="020F0502020204030204" pitchFamily="34" charset="0"/>
                <a:cs typeface="Times New Roman" panose="02020603050405020304" pitchFamily="18" charset="0"/>
              </a:rPr>
              <a:t>gróðurfarinu</a:t>
            </a:r>
            <a:r>
              <a:rPr lang="is-IS"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 name="Mynd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52416">
            <a:off x="8571928" y="961979"/>
            <a:ext cx="3232894" cy="1818503"/>
          </a:xfrm>
          <a:prstGeom prst="rect">
            <a:avLst/>
          </a:prstGeom>
        </p:spPr>
      </p:pic>
      <p:pic>
        <p:nvPicPr>
          <p:cNvPr id="4" name="Myn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3286" y="3199112"/>
            <a:ext cx="5865339" cy="3299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120308" y="3569465"/>
            <a:ext cx="4238404" cy="369332"/>
          </a:xfrm>
          <a:prstGeom prst="rect">
            <a:avLst/>
          </a:prstGeom>
          <a:noFill/>
        </p:spPr>
        <p:txBody>
          <a:bodyPr wrap="none" rtlCol="0">
            <a:spAutoFit/>
          </a:bodyPr>
          <a:lstStyle/>
          <a:p>
            <a:r>
              <a:rPr lang="is-IS" dirty="0" smtClean="0"/>
              <a:t>Með kveðju frá 5. 6. og 7. bekk Þjórsárskóla</a:t>
            </a:r>
            <a:endParaRPr lang="is-IS" dirty="0"/>
          </a:p>
        </p:txBody>
      </p:sp>
    </p:spTree>
    <p:extLst>
      <p:ext uri="{BB962C8B-B14F-4D97-AF65-F5344CB8AC3E}">
        <p14:creationId xmlns:p14="http://schemas.microsoft.com/office/powerpoint/2010/main" val="1052357533"/>
      </p:ext>
    </p:extLst>
  </p:cSld>
  <p:clrMapOvr>
    <a:masterClrMapping/>
  </p:clrMapOvr>
</p:sld>
</file>

<file path=ppt/theme/theme1.xml><?xml version="1.0" encoding="utf-8"?>
<a:theme xmlns:a="http://schemas.openxmlformats.org/drawingml/2006/main" name="Office þ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405</Words>
  <Application>Microsoft Office PowerPoint</Application>
  <PresentationFormat>Custom</PresentationFormat>
  <Paragraphs>19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þema</vt:lpstr>
      <vt:lpstr>Haukur Arnarsson og Krístín Huld Stefánsdóttir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Þjórsárskóli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Vistheimt</dc:title>
  <dc:creator>Hafdís Hafsteinsdóttir</dc:creator>
  <cp:lastModifiedBy>Hafdís Hafsteinsdóttir</cp:lastModifiedBy>
  <cp:revision>17</cp:revision>
  <dcterms:created xsi:type="dcterms:W3CDTF">2015-10-07T08:31:43Z</dcterms:created>
  <dcterms:modified xsi:type="dcterms:W3CDTF">2015-10-07T14:16:34Z</dcterms:modified>
</cp:coreProperties>
</file>