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14" r:id="rId2"/>
    <p:sldId id="348" r:id="rId3"/>
    <p:sldId id="345" r:id="rId4"/>
    <p:sldId id="346" r:id="rId5"/>
    <p:sldId id="353" r:id="rId6"/>
    <p:sldId id="369" r:id="rId7"/>
    <p:sldId id="364" r:id="rId8"/>
    <p:sldId id="370" r:id="rId9"/>
    <p:sldId id="365" r:id="rId10"/>
    <p:sldId id="366" r:id="rId11"/>
    <p:sldId id="371" r:id="rId12"/>
    <p:sldId id="367" r:id="rId13"/>
    <p:sldId id="372" r:id="rId14"/>
    <p:sldId id="262" r:id="rId15"/>
  </p:sldIdLst>
  <p:sldSz cx="9144000" cy="6858000" type="screen4x3"/>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és"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9" autoAdjust="0"/>
    <p:restoredTop sz="51814" autoAdjust="0"/>
  </p:normalViewPr>
  <p:slideViewPr>
    <p:cSldViewPr>
      <p:cViewPr varScale="1">
        <p:scale>
          <a:sx n="44" d="100"/>
          <a:sy n="44" d="100"/>
        </p:scale>
        <p:origin x="2334" y="48"/>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EEE16-CF30-497F-87F0-A4BFBD7B7BAB}" type="datetimeFigureOut">
              <a:rPr lang="is-IS" smtClean="0"/>
              <a:t>8.10.2015</a:t>
            </a:fld>
            <a:endParaRPr lang="is-I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7DEC2-A530-4B61-AE88-809393A8C5D1}" type="slidenum">
              <a:rPr lang="is-IS" smtClean="0"/>
              <a:t>‹#›</a:t>
            </a:fld>
            <a:endParaRPr lang="is-IS"/>
          </a:p>
        </p:txBody>
      </p:sp>
    </p:spTree>
    <p:extLst>
      <p:ext uri="{BB962C8B-B14F-4D97-AF65-F5344CB8AC3E}">
        <p14:creationId xmlns:p14="http://schemas.microsoft.com/office/powerpoint/2010/main" val="33923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ltLang="en-US" sz="1050" dirty="0" smtClean="0"/>
              <a:t/>
            </a:r>
            <a:br>
              <a:rPr lang="is-IS" altLang="en-US" sz="1050" dirty="0" smtClean="0"/>
            </a:br>
            <a:r>
              <a:rPr lang="is-IS" altLang="en-US" sz="1050" dirty="0" smtClean="0"/>
              <a:t>Jörðin</a:t>
            </a:r>
            <a:r>
              <a:rPr lang="is-IS" altLang="en-US" sz="1050" baseline="0" dirty="0" smtClean="0"/>
              <a:t> Teigarhorn við Berufjörð sem er aðeins 4 km frá þéttbýlinu á Djúpavogi komst í eigu íslenska ríkisins árið 2013 og var Djúpavogshreppi samhliða falin umsjón og rekstur.  Var þá öll jörðin jafnhliða friðlýst sem fólkvangur en innan fólkvangsins er einnig friðlýst náttúruvætti frá árinu 1975.  </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1</a:t>
            </a:fld>
            <a:endParaRPr lang="is-IS"/>
          </a:p>
        </p:txBody>
      </p:sp>
    </p:spTree>
    <p:extLst>
      <p:ext uri="{BB962C8B-B14F-4D97-AF65-F5344CB8AC3E}">
        <p14:creationId xmlns:p14="http://schemas.microsoft.com/office/powerpoint/2010/main" val="175813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Þessi yfirlitsmynd sýnir drög að lóðaskipulagi</a:t>
            </a:r>
            <a:r>
              <a:rPr lang="is-IS" baseline="0" dirty="0" smtClean="0"/>
              <a:t> við væntanlegt þjónustuhús. Bílastæði á þessu svæði eru hugsuð til bráðabirgða.</a:t>
            </a:r>
          </a:p>
          <a:p>
            <a:endParaRPr lang="is-IS" baseline="0" dirty="0" smtClean="0"/>
          </a:p>
        </p:txBody>
      </p:sp>
      <p:sp>
        <p:nvSpPr>
          <p:cNvPr id="4" name="Slide Number Placeholder 3"/>
          <p:cNvSpPr>
            <a:spLocks noGrp="1"/>
          </p:cNvSpPr>
          <p:nvPr>
            <p:ph type="sldNum" sz="quarter" idx="10"/>
          </p:nvPr>
        </p:nvSpPr>
        <p:spPr/>
        <p:txBody>
          <a:bodyPr/>
          <a:lstStyle/>
          <a:p>
            <a:fld id="{B767DEC2-A530-4B61-AE88-809393A8C5D1}" type="slidenum">
              <a:rPr lang="is-IS" smtClean="0"/>
              <a:t>10</a:t>
            </a:fld>
            <a:endParaRPr lang="is-IS"/>
          </a:p>
        </p:txBody>
      </p:sp>
    </p:spTree>
    <p:extLst>
      <p:ext uri="{BB962C8B-B14F-4D97-AF65-F5344CB8AC3E}">
        <p14:creationId xmlns:p14="http://schemas.microsoft.com/office/powerpoint/2010/main" val="374217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Fljótlega eftir að skipulagsvinna hófst varð ljóst að núverandi vegstæði þjóðvegar 1 (rauð lína) skapar hættu vegna nálægðar og rýrir upplifun fólks á svæðinu. Auk þess setur vegurinn uppbyggingu á svæðinu mjög þröngar skorður. Niðurstaða deiliskipulagsvinnunnar hefur leitt í ljós að færsla vegarins fjær bæjarsvæðinu er ein meginforsenda þess að svæðið nýtist, eins og áætlanir gera ráð fyrir. </a:t>
            </a:r>
          </a:p>
        </p:txBody>
      </p:sp>
      <p:sp>
        <p:nvSpPr>
          <p:cNvPr id="4" name="Slide Number Placeholder 3"/>
          <p:cNvSpPr>
            <a:spLocks noGrp="1"/>
          </p:cNvSpPr>
          <p:nvPr>
            <p:ph type="sldNum" sz="quarter" idx="10"/>
          </p:nvPr>
        </p:nvSpPr>
        <p:spPr/>
        <p:txBody>
          <a:bodyPr/>
          <a:lstStyle/>
          <a:p>
            <a:fld id="{B767DEC2-A530-4B61-AE88-809393A8C5D1}" type="slidenum">
              <a:rPr lang="is-IS" smtClean="0"/>
              <a:t>11</a:t>
            </a:fld>
            <a:endParaRPr lang="is-IS"/>
          </a:p>
        </p:txBody>
      </p:sp>
    </p:spTree>
    <p:extLst>
      <p:ext uri="{BB962C8B-B14F-4D97-AF65-F5344CB8AC3E}">
        <p14:creationId xmlns:p14="http://schemas.microsoft.com/office/powerpoint/2010/main" val="196042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Hér má sjá</a:t>
            </a:r>
            <a:r>
              <a:rPr lang="is-IS" baseline="0" dirty="0" smtClean="0"/>
              <a:t> tillögur Vegagerðarinnar um veglínur sem eru nú til umræðu. Tillögurnar ásamt umferðaröryggismati bárust seinni hluta september en leitað hafði verið til stofnunarinnar um tillögur í upphafi árs. Lausn málsins hefur áhrif á framgang skipulagsins og eru hendur skipulagsráðgjafa því bundnar af niðurstöðum. Vonast er til að málið verði leitt til lykta á næstu vikum. Tafir vegna þessa hafa valdið því að óskað hefur verið eftir frestun á skilum á deiliskipulagi. </a:t>
            </a:r>
          </a:p>
          <a:p>
            <a:endParaRPr lang="is-IS" dirty="0" smtClean="0"/>
          </a:p>
          <a:p>
            <a:r>
              <a:rPr lang="is-IS" baseline="0" dirty="0" smtClean="0"/>
              <a:t>Árétta skal að samskipti við Vegagerðina hafa verið með ágætum, en almennt í umræðunni hefur gætt skorts á skilningi á því hversu skipulagsferli sem þessi geta verið flókin og tímafrek, en einmitt í þessum efnum er mikilvægt að vanda til allra verka. Náttúra okkar og menningarminjar eru í húfi til framtíðar.  </a:t>
            </a:r>
          </a:p>
          <a:p>
            <a:endParaRPr lang="is-IS" baseline="0" dirty="0" smtClean="0"/>
          </a:p>
          <a:p>
            <a:endParaRPr lang="is-IS" baseline="0" dirty="0" smtClean="0"/>
          </a:p>
          <a:p>
            <a:endParaRPr lang="is-IS" baseline="0" dirty="0" smtClean="0"/>
          </a:p>
          <a:p>
            <a:r>
              <a:rPr lang="is-IS" baseline="0" dirty="0" smtClean="0"/>
              <a:t>  </a:t>
            </a:r>
            <a:endParaRPr lang="is-IS" dirty="0" smtClean="0"/>
          </a:p>
        </p:txBody>
      </p:sp>
      <p:sp>
        <p:nvSpPr>
          <p:cNvPr id="4" name="Slide Number Placeholder 3"/>
          <p:cNvSpPr>
            <a:spLocks noGrp="1"/>
          </p:cNvSpPr>
          <p:nvPr>
            <p:ph type="sldNum" sz="quarter" idx="10"/>
          </p:nvPr>
        </p:nvSpPr>
        <p:spPr/>
        <p:txBody>
          <a:bodyPr/>
          <a:lstStyle/>
          <a:p>
            <a:fld id="{B767DEC2-A530-4B61-AE88-809393A8C5D1}" type="slidenum">
              <a:rPr lang="is-IS" smtClean="0"/>
              <a:t>12</a:t>
            </a:fld>
            <a:endParaRPr lang="is-IS"/>
          </a:p>
        </p:txBody>
      </p:sp>
    </p:spTree>
    <p:extLst>
      <p:ext uri="{BB962C8B-B14F-4D97-AF65-F5344CB8AC3E}">
        <p14:creationId xmlns:p14="http://schemas.microsoft.com/office/powerpoint/2010/main" val="157546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Segja má að þrátt fyrir tímafreka skipulagsvinnu hafi uppbygging á Teigarhorni gengið vel og að mörgu leyti vonum framar enda samstarf við alla hagsmunaaðila til mikillar fyrirmyndar. Sem dæmi hafa allir megin göngustígar verið lagðir á nærsvæði svo og tröppur niður í fjörur. Nú standa einnig yfir mikilvægar endurbætur á friðlandshúsi sem er íbúðarhús og starfsaðstaða landvarðar. Djúpavogshreppur vinnur nú að ráðningu landvarðar í heilsársstarf frá og með febrúar á næsta ári.   </a:t>
            </a:r>
          </a:p>
          <a:p>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13</a:t>
            </a:fld>
            <a:endParaRPr lang="is-IS"/>
          </a:p>
        </p:txBody>
      </p:sp>
    </p:spTree>
    <p:extLst>
      <p:ext uri="{BB962C8B-B14F-4D97-AF65-F5344CB8AC3E}">
        <p14:creationId xmlns:p14="http://schemas.microsoft.com/office/powerpoint/2010/main" val="390802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Ég vil nota </a:t>
            </a:r>
            <a:r>
              <a:rPr lang="is-IS" baseline="0" smtClean="0"/>
              <a:t>þetta tækifæri </a:t>
            </a:r>
            <a:r>
              <a:rPr lang="is-IS" baseline="0" dirty="0" smtClean="0"/>
              <a:t>og þakka ómetanlegan stuðning bæði fyrrverandi og núverandi umhverfisráðherra svo og öðrum þeim sem veitt hafa verkefninu lið. Áframhaldandi stuðningur við uppbyggingu innviða á Teigarhorni er gríðarlega mikilvægur.  Djúpavogshreppur horfir á Teigarhorn sem stórt tækifæri til framtíðar, náttúruparadís í jaðri Djúpavogs með tákn sveitarfélagsins, - Búlandstindinn sjálfan, - trónandi yfir Teigarhorni.  </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Mig langar að ljúka þessu erindi mínu með því að sýna ykkur tveggja mínútna myndskeið frá Teigarhorni sem að ég tók á síðastliðnu sumri. Takk fyrir. </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14</a:t>
            </a:fld>
            <a:endParaRPr lang="is-IS"/>
          </a:p>
        </p:txBody>
      </p:sp>
    </p:spTree>
    <p:extLst>
      <p:ext uri="{BB962C8B-B14F-4D97-AF65-F5344CB8AC3E}">
        <p14:creationId xmlns:p14="http://schemas.microsoft.com/office/powerpoint/2010/main" val="166500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altLang="en-US" sz="1200" dirty="0" smtClean="0"/>
              <a:t> Teigarhorn er þekkt</a:t>
            </a:r>
            <a:r>
              <a:rPr lang="is-IS" altLang="en-US" sz="1200" baseline="0" dirty="0" smtClean="0"/>
              <a:t> á heimsvísu </a:t>
            </a:r>
            <a:r>
              <a:rPr lang="is-IS" altLang="en-US" sz="1200" dirty="0" smtClean="0"/>
              <a:t>fyrir jarðminjar, en</a:t>
            </a:r>
            <a:r>
              <a:rPr lang="is-IS" altLang="en-US" sz="1200" baseline="0" dirty="0" smtClean="0"/>
              <a:t> landið er ríkt af fjölbreyttum tegundum geislasteina.  </a:t>
            </a:r>
            <a:r>
              <a:rPr lang="is-IS" altLang="en-US" sz="1200" dirty="0" smtClean="0"/>
              <a:t>Á Teigarhorni eru einnig merkar menningarminjar svo sem Weywadthús frá 1880 sem er í eigu húsasafns</a:t>
            </a:r>
            <a:r>
              <a:rPr lang="is-IS" altLang="en-US" sz="1200" baseline="0" dirty="0" smtClean="0"/>
              <a:t> </a:t>
            </a:r>
            <a:r>
              <a:rPr lang="is-IS" altLang="en-US" sz="1200" dirty="0" smtClean="0"/>
              <a:t>Þjóðminjasafnsins.</a:t>
            </a:r>
            <a:r>
              <a:rPr lang="is-IS" altLang="en-US" sz="1200" baseline="0" dirty="0" smtClean="0"/>
              <a:t> </a:t>
            </a:r>
            <a:r>
              <a:rPr lang="is-IS" altLang="en-US" sz="1200" dirty="0" smtClean="0"/>
              <a:t> Saga</a:t>
            </a:r>
            <a:r>
              <a:rPr lang="is-IS" altLang="en-US" sz="1200" baseline="0" dirty="0" smtClean="0"/>
              <a:t> Weyvadthúss og ljósmyndunar á Íslandi tengist sterkum böndum.</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2</a:t>
            </a:fld>
            <a:endParaRPr lang="is-IS"/>
          </a:p>
        </p:txBody>
      </p:sp>
    </p:spTree>
    <p:extLst>
      <p:ext uri="{BB962C8B-B14F-4D97-AF65-F5344CB8AC3E}">
        <p14:creationId xmlns:p14="http://schemas.microsoft.com/office/powerpoint/2010/main" val="84426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is-IS" dirty="0" smtClean="0"/>
              <a:t>  </a:t>
            </a:r>
            <a:r>
              <a:rPr lang="is-IS" baseline="0" dirty="0" smtClean="0"/>
              <a:t>Til að móta stefnu fyrir fólkvanginn var s</a:t>
            </a:r>
            <a:r>
              <a:rPr lang="is-IS" dirty="0" smtClean="0"/>
              <a:t>amhliða friðlýsingu</a:t>
            </a:r>
            <a:r>
              <a:rPr lang="is-IS" baseline="0" dirty="0" smtClean="0"/>
              <a:t> jarðarinnar        </a:t>
            </a:r>
          </a:p>
          <a:p>
            <a:pPr algn="ctr"/>
            <a:r>
              <a:rPr lang="is-IS" baseline="0" dirty="0" smtClean="0"/>
              <a:t>skipuð ráðgefandi stjórn hagsmunaaðila. </a:t>
            </a:r>
            <a:r>
              <a:rPr lang="is-IS" sz="1200" dirty="0" smtClean="0"/>
              <a:t>Stjórnin hefur nú lagt lokahönd á gerð Verndar – og </a:t>
            </a:r>
          </a:p>
          <a:p>
            <a:pPr algn="ctr"/>
            <a:r>
              <a:rPr lang="is-IS" sz="1200" dirty="0" smtClean="0"/>
              <a:t>stjórnunaráætlunar fyrir Teigarhorn undir stjórn starfsmanns Umhverfisstofnunar, Hildar Vésteinsdóttur</a:t>
            </a:r>
            <a:r>
              <a:rPr lang="is-IS" baseline="0" dirty="0" smtClean="0"/>
              <a:t/>
            </a:r>
            <a:br>
              <a:rPr lang="is-IS" baseline="0" dirty="0" smtClean="0"/>
            </a:b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3</a:t>
            </a:fld>
            <a:endParaRPr lang="is-IS"/>
          </a:p>
        </p:txBody>
      </p:sp>
    </p:spTree>
    <p:extLst>
      <p:ext uri="{BB962C8B-B14F-4D97-AF65-F5344CB8AC3E}">
        <p14:creationId xmlns:p14="http://schemas.microsoft.com/office/powerpoint/2010/main" val="386266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dirty="0" smtClean="0"/>
              <a:t>Helstu markmið áætlunarinnar eru að leggja fram stefnu hvernig viðhalda skuli verndargildi svæðisins þannig að sem mest sátt ríki um. </a:t>
            </a:r>
          </a:p>
          <a:p>
            <a:r>
              <a:rPr lang="is-IS" sz="1200" dirty="0" smtClean="0"/>
              <a:t>Sérstaða Teigarhorns er mikil og með áætluninni er stefnt að því að standa vörð um og efla um leið jákvæða ímynd svæðisins.</a:t>
            </a:r>
          </a:p>
          <a:p>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4</a:t>
            </a:fld>
            <a:endParaRPr lang="is-IS"/>
          </a:p>
        </p:txBody>
      </p:sp>
    </p:spTree>
    <p:extLst>
      <p:ext uri="{BB962C8B-B14F-4D97-AF65-F5344CB8AC3E}">
        <p14:creationId xmlns:p14="http://schemas.microsoft.com/office/powerpoint/2010/main" val="383520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Við</a:t>
            </a:r>
            <a:r>
              <a:rPr lang="is-IS" baseline="0" dirty="0" smtClean="0"/>
              <a:t> gerð deiliskipulags sem hófst 2014 eru margháttaðar rannsóknir veigamikill þáttur.  Á svæðinu hefur nú þegar farið fram ítarleg fornleifaskráning. Einnig stendur yfir kortlagning á jarðminjum svæðisins. Auk þess voru gerðar vandaðar landvarðaskýrslur fyrir árin 2013 og 2014 af Brynju Davíðsdóttur umhverfis – og náttúrufræðingi.  Skýrslurnar hafa nýst vel við gerð áætlana og skipulags. Jafnframt hafa verið gerðar athuganir á hegðun og upplifun ferðamanna á svæðinu. </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5</a:t>
            </a:fld>
            <a:endParaRPr lang="is-IS"/>
          </a:p>
        </p:txBody>
      </p:sp>
    </p:spTree>
    <p:extLst>
      <p:ext uri="{BB962C8B-B14F-4D97-AF65-F5344CB8AC3E}">
        <p14:creationId xmlns:p14="http://schemas.microsoft.com/office/powerpoint/2010/main" val="85129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Svæðið á Teigarhorni</a:t>
            </a:r>
            <a:r>
              <a:rPr lang="is-IS" baseline="0" dirty="0" smtClean="0"/>
              <a:t> er viðkvæmt fyrir ágangi. E</a:t>
            </a:r>
            <a:r>
              <a:rPr lang="is-IS" dirty="0" smtClean="0"/>
              <a:t>inn</a:t>
            </a:r>
            <a:r>
              <a:rPr lang="is-IS" baseline="0" dirty="0" smtClean="0"/>
              <a:t> mikilvægasti þátturinn við gerð deiliskipulagsins er umferðarstýring gesta. Í því ljósi varð til hugmyndin um gáttirnar þrjár á bæjarsvæði, þar sem gert er ráð fyrir að mestur fjöldi gesta fari um.  Þar sem áhugi gesta á svæðinu getur verið mjög mismunandi er markmiðið með gáttunum þremur að mæta ólíkum þörfum þeirra og gefa þeim sem sannarlega vilja njóta svæðisins betri tækifæri til þess. </a:t>
            </a:r>
          </a:p>
          <a:p>
            <a:r>
              <a:rPr lang="is-IS" baseline="0" dirty="0" smtClean="0"/>
              <a:t>Við aðkomu að svæðinu í fyrstu gátt verður þjónustuhús. Þar munu gestir eiga kost á að fá upplýsingar um jarðfræði og sögu svæðisins í máli og myndum. Þar verður jafnframt safn, veitingaþjónusta, sala á minjagripum, aðstaða fyrir starfsfólk og rými til rannsókna. Reiknað er með að ákveðinn fjöldi gesta láti sér fyrstu gátt nægja. Fyrir þá sem hafa meiri áhuga, tekur önnur gáttin við á bæjartorfunni.  Þar er Weyvadthús þar sem m.a. var rekin ljósmyndastofa af Nicoline Weyvadt, fyrsta atvinnukvenljósmyndara á Íslandi. Þar er einnig næst elsta veðurstöð á landinu. </a:t>
            </a:r>
            <a:br>
              <a:rPr lang="is-IS" baseline="0" dirty="0" smtClean="0"/>
            </a:br>
            <a:r>
              <a:rPr lang="is-IS" baseline="0" dirty="0" smtClean="0"/>
              <a:t>Fyrir þá sem vilja upplifa enn meira, tekur þriðja gáttin við en það er göngustígur þar sem gestir hafa tækifæri til að upplifa hvorutveggja í senn náttúru og menningarminjar, auk þess sem göngusvæðið er mjög fjölskylduvænt og kjörið til útivistar.  </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6</a:t>
            </a:fld>
            <a:endParaRPr lang="is-IS"/>
          </a:p>
        </p:txBody>
      </p:sp>
    </p:spTree>
    <p:extLst>
      <p:ext uri="{BB962C8B-B14F-4D97-AF65-F5344CB8AC3E}">
        <p14:creationId xmlns:p14="http://schemas.microsoft.com/office/powerpoint/2010/main" val="409234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TGJ Teiknistofa</a:t>
            </a:r>
            <a:r>
              <a:rPr lang="is-IS" baseline="0" dirty="0" smtClean="0"/>
              <a:t> Guðrúnar Jónsdóttur annast gerð deiliskipulagsins og h</a:t>
            </a:r>
            <a:r>
              <a:rPr lang="is-IS" dirty="0" smtClean="0"/>
              <a:t>ér má sjá drög</a:t>
            </a:r>
            <a:r>
              <a:rPr lang="is-IS" baseline="0" dirty="0" smtClean="0"/>
              <a:t> að fyrsta áfanga þess þar sem unnið hefur verið út frá hugmyndafræðinni um gáttirnar þrjár. Á Teiknistofunni starfar doktor í Umhverfissálarfræði Páll Jakob Líndal sem hefur umsjón með gerð skipulagsins og hefur aðkoma hans að þessu verkefni reynst ómetanleg. </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7</a:t>
            </a:fld>
            <a:endParaRPr lang="is-IS"/>
          </a:p>
        </p:txBody>
      </p:sp>
    </p:spTree>
    <p:extLst>
      <p:ext uri="{BB962C8B-B14F-4D97-AF65-F5344CB8AC3E}">
        <p14:creationId xmlns:p14="http://schemas.microsoft.com/office/powerpoint/2010/main" val="242161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Hér má sjá hluta göngustígsins, en mikil</a:t>
            </a:r>
            <a:r>
              <a:rPr lang="is-IS" baseline="0" dirty="0" smtClean="0"/>
              <a:t> vinna var lögð í gerð hans. Stígurinn er um 800 m</a:t>
            </a:r>
            <a:r>
              <a:rPr lang="is-IS" dirty="0" smtClean="0"/>
              <a:t> með aðgengi</a:t>
            </a:r>
            <a:r>
              <a:rPr lang="is-IS" baseline="0" dirty="0" smtClean="0"/>
              <a:t> að sendnum fjörum og sýnishornum af steindum í sínu náttúrulega umhverfi.</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8</a:t>
            </a:fld>
            <a:endParaRPr lang="is-IS"/>
          </a:p>
        </p:txBody>
      </p:sp>
    </p:spTree>
    <p:extLst>
      <p:ext uri="{BB962C8B-B14F-4D97-AF65-F5344CB8AC3E}">
        <p14:creationId xmlns:p14="http://schemas.microsoft.com/office/powerpoint/2010/main" val="2964577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Á þessum</a:t>
            </a:r>
            <a:r>
              <a:rPr lang="is-IS" baseline="0" dirty="0" smtClean="0"/>
              <a:t> uppdrætti má síðan</a:t>
            </a:r>
            <a:r>
              <a:rPr lang="is-IS" dirty="0" smtClean="0"/>
              <a:t> sjá hugmyndir</a:t>
            </a:r>
            <a:r>
              <a:rPr lang="is-IS" baseline="0" dirty="0" smtClean="0"/>
              <a:t> að lóðaskipulagi umhverfis Weyvadthús sem unnið er að í samvinnu við húsasafn Þjóðminjasafnsins. </a:t>
            </a:r>
            <a:endParaRPr lang="is-IS" dirty="0"/>
          </a:p>
        </p:txBody>
      </p:sp>
      <p:sp>
        <p:nvSpPr>
          <p:cNvPr id="4" name="Slide Number Placeholder 3"/>
          <p:cNvSpPr>
            <a:spLocks noGrp="1"/>
          </p:cNvSpPr>
          <p:nvPr>
            <p:ph type="sldNum" sz="quarter" idx="10"/>
          </p:nvPr>
        </p:nvSpPr>
        <p:spPr/>
        <p:txBody>
          <a:bodyPr/>
          <a:lstStyle/>
          <a:p>
            <a:fld id="{B767DEC2-A530-4B61-AE88-809393A8C5D1}" type="slidenum">
              <a:rPr lang="is-IS" smtClean="0"/>
              <a:t>9</a:t>
            </a:fld>
            <a:endParaRPr lang="is-IS"/>
          </a:p>
        </p:txBody>
      </p:sp>
    </p:spTree>
    <p:extLst>
      <p:ext uri="{BB962C8B-B14F-4D97-AF65-F5344CB8AC3E}">
        <p14:creationId xmlns:p14="http://schemas.microsoft.com/office/powerpoint/2010/main" val="157813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s-IS"/>
          </a:p>
        </p:txBody>
      </p:sp>
      <p:sp>
        <p:nvSpPr>
          <p:cNvPr id="4" name="Date Placeholder 3"/>
          <p:cNvSpPr>
            <a:spLocks noGrp="1"/>
          </p:cNvSpPr>
          <p:nvPr>
            <p:ph type="dt" sz="half" idx="10"/>
          </p:nvPr>
        </p:nvSpPr>
        <p:spPr/>
        <p:txBody>
          <a:bodyPr/>
          <a:lstStyle/>
          <a:p>
            <a:fld id="{0D8FAB36-6284-482D-9A66-E35AB750B613}" type="datetimeFigureOut">
              <a:rPr lang="is-IS" smtClean="0"/>
              <a:t>8.10.2015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324057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0D8FAB36-6284-482D-9A66-E35AB750B613}" type="datetimeFigureOut">
              <a:rPr lang="is-IS" smtClean="0"/>
              <a:t>8.10.2015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4202917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0D8FAB36-6284-482D-9A66-E35AB750B613}" type="datetimeFigureOut">
              <a:rPr lang="is-IS" smtClean="0"/>
              <a:t>8.10.2015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233047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p>
            <a:fld id="{0D8FAB36-6284-482D-9A66-E35AB750B613}" type="datetimeFigureOut">
              <a:rPr lang="is-IS" smtClean="0"/>
              <a:t>8.10.2015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354421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FAB36-6284-482D-9A66-E35AB750B613}" type="datetimeFigureOut">
              <a:rPr lang="is-IS" smtClean="0"/>
              <a:t>8.10.2015</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165254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4"/>
          <p:cNvSpPr>
            <a:spLocks noGrp="1"/>
          </p:cNvSpPr>
          <p:nvPr>
            <p:ph type="dt" sz="half" idx="10"/>
          </p:nvPr>
        </p:nvSpPr>
        <p:spPr/>
        <p:txBody>
          <a:bodyPr/>
          <a:lstStyle/>
          <a:p>
            <a:fld id="{0D8FAB36-6284-482D-9A66-E35AB750B613}" type="datetimeFigureOut">
              <a:rPr lang="is-IS" smtClean="0"/>
              <a:t>8.10.2015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175611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6"/>
          <p:cNvSpPr>
            <a:spLocks noGrp="1"/>
          </p:cNvSpPr>
          <p:nvPr>
            <p:ph type="dt" sz="half" idx="10"/>
          </p:nvPr>
        </p:nvSpPr>
        <p:spPr/>
        <p:txBody>
          <a:bodyPr/>
          <a:lstStyle/>
          <a:p>
            <a:fld id="{0D8FAB36-6284-482D-9A66-E35AB750B613}" type="datetimeFigureOut">
              <a:rPr lang="is-IS" smtClean="0"/>
              <a:t>8.10.2015</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3745192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Date Placeholder 2"/>
          <p:cNvSpPr>
            <a:spLocks noGrp="1"/>
          </p:cNvSpPr>
          <p:nvPr>
            <p:ph type="dt" sz="half" idx="10"/>
          </p:nvPr>
        </p:nvSpPr>
        <p:spPr/>
        <p:txBody>
          <a:bodyPr/>
          <a:lstStyle/>
          <a:p>
            <a:fld id="{0D8FAB36-6284-482D-9A66-E35AB750B613}" type="datetimeFigureOut">
              <a:rPr lang="is-IS" smtClean="0"/>
              <a:t>8.10.2015</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2015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FAB36-6284-482D-9A66-E35AB750B613}" type="datetimeFigureOut">
              <a:rPr lang="is-IS" smtClean="0"/>
              <a:t>8.10.2015</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201604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FAB36-6284-482D-9A66-E35AB750B613}" type="datetimeFigureOut">
              <a:rPr lang="is-IS" smtClean="0"/>
              <a:t>8.10.2015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4208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FAB36-6284-482D-9A66-E35AB750B613}" type="datetimeFigureOut">
              <a:rPr lang="is-IS" smtClean="0"/>
              <a:t>8.10.2015</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D366A63-856D-4606-99AF-C0A227091FCB}" type="slidenum">
              <a:rPr lang="is-IS" smtClean="0"/>
              <a:t>‹#›</a:t>
            </a:fld>
            <a:endParaRPr lang="is-IS"/>
          </a:p>
        </p:txBody>
      </p:sp>
    </p:spTree>
    <p:extLst>
      <p:ext uri="{BB962C8B-B14F-4D97-AF65-F5344CB8AC3E}">
        <p14:creationId xmlns:p14="http://schemas.microsoft.com/office/powerpoint/2010/main" val="300470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s-I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FAB36-6284-482D-9A66-E35AB750B613}" type="datetimeFigureOut">
              <a:rPr lang="is-IS" smtClean="0"/>
              <a:t>8.10.2015</a:t>
            </a:fld>
            <a:endParaRPr lang="is-I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66A63-856D-4606-99AF-C0A227091FCB}" type="slidenum">
              <a:rPr lang="is-IS" smtClean="0"/>
              <a:t>‹#›</a:t>
            </a:fld>
            <a:endParaRPr lang="is-IS"/>
          </a:p>
        </p:txBody>
      </p:sp>
    </p:spTree>
    <p:extLst>
      <p:ext uri="{BB962C8B-B14F-4D97-AF65-F5344CB8AC3E}">
        <p14:creationId xmlns:p14="http://schemas.microsoft.com/office/powerpoint/2010/main" val="3510442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226" y="0"/>
            <a:ext cx="11994226" cy="6858000"/>
          </a:xfrm>
          <a:prstGeom prst="rect">
            <a:avLst/>
          </a:prstGeom>
        </p:spPr>
      </p:pic>
      <p:sp>
        <p:nvSpPr>
          <p:cNvPr id="5" name="Title 4"/>
          <p:cNvSpPr>
            <a:spLocks noGrp="1"/>
          </p:cNvSpPr>
          <p:nvPr>
            <p:ph type="title"/>
          </p:nvPr>
        </p:nvSpPr>
        <p:spPr>
          <a:xfrm>
            <a:off x="2987824" y="239289"/>
            <a:ext cx="7139136" cy="1296144"/>
          </a:xfrm>
          <a:effectLst>
            <a:outerShdw blurRad="50800" dist="38100" dir="2700000" algn="tl" rotWithShape="0">
              <a:prstClr val="black">
                <a:alpha val="40000"/>
              </a:prstClr>
            </a:outerShdw>
          </a:effectLst>
        </p:spPr>
        <p:txBody>
          <a:bodyPr>
            <a:normAutofit/>
          </a:bodyPr>
          <a:lstStyle/>
          <a:p>
            <a:r>
              <a:rPr lang="is-IS" dirty="0" smtClean="0">
                <a:latin typeface="Andalus" panose="02020603050405020304" pitchFamily="18" charset="-78"/>
                <a:cs typeface="Andalus" panose="02020603050405020304" pitchFamily="18" charset="-78"/>
              </a:rPr>
              <a:t>Teigarhorn</a:t>
            </a:r>
            <a:br>
              <a:rPr lang="is-IS" dirty="0" smtClean="0">
                <a:latin typeface="Andalus" panose="02020603050405020304" pitchFamily="18" charset="-78"/>
                <a:cs typeface="Andalus" panose="02020603050405020304" pitchFamily="18" charset="-78"/>
              </a:rPr>
            </a:br>
            <a:r>
              <a:rPr lang="is-IS" sz="2000" dirty="0" smtClean="0">
                <a:latin typeface="Andalus" panose="02020603050405020304" pitchFamily="18" charset="-78"/>
                <a:cs typeface="Andalus" panose="02020603050405020304" pitchFamily="18" charset="-78"/>
              </a:rPr>
              <a:t>Áætlanir – skipulag - göngustígar</a:t>
            </a:r>
            <a:endParaRPr lang="is-IS" sz="2000" dirty="0">
              <a:latin typeface="Andalus" panose="02020603050405020304" pitchFamily="18" charset="-78"/>
              <a:cs typeface="Andalus" panose="02020603050405020304" pitchFamily="18"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239290"/>
            <a:ext cx="864096" cy="7233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409" y="5877272"/>
            <a:ext cx="1006564" cy="980728"/>
          </a:xfrm>
          <a:prstGeom prst="rect">
            <a:avLst/>
          </a:prstGeom>
        </p:spPr>
      </p:pic>
    </p:spTree>
    <p:extLst>
      <p:ext uri="{BB962C8B-B14F-4D97-AF65-F5344CB8AC3E}">
        <p14:creationId xmlns:p14="http://schemas.microsoft.com/office/powerpoint/2010/main" val="943990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073" y="-124116"/>
            <a:ext cx="9580342" cy="6987390"/>
          </a:xfrm>
        </p:spPr>
      </p:pic>
    </p:spTree>
    <p:extLst>
      <p:ext uri="{BB962C8B-B14F-4D97-AF65-F5344CB8AC3E}">
        <p14:creationId xmlns:p14="http://schemas.microsoft.com/office/powerpoint/2010/main" val="4066766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04" y="0"/>
            <a:ext cx="9219602" cy="6883141"/>
          </a:xfrm>
        </p:spPr>
      </p:pic>
      <p:sp>
        <p:nvSpPr>
          <p:cNvPr id="7" name="Freeform 6"/>
          <p:cNvSpPr/>
          <p:nvPr/>
        </p:nvSpPr>
        <p:spPr>
          <a:xfrm>
            <a:off x="-7951" y="1089329"/>
            <a:ext cx="3721210" cy="3935895"/>
          </a:xfrm>
          <a:custGeom>
            <a:avLst/>
            <a:gdLst>
              <a:gd name="connsiteX0" fmla="*/ 0 w 3721210"/>
              <a:gd name="connsiteY0" fmla="*/ 3935895 h 3935895"/>
              <a:gd name="connsiteX1" fmla="*/ 397565 w 3721210"/>
              <a:gd name="connsiteY1" fmla="*/ 3474720 h 3935895"/>
              <a:gd name="connsiteX2" fmla="*/ 2067339 w 3721210"/>
              <a:gd name="connsiteY2" fmla="*/ 2146852 h 3935895"/>
              <a:gd name="connsiteX3" fmla="*/ 2512612 w 3721210"/>
              <a:gd name="connsiteY3" fmla="*/ 1622066 h 3935895"/>
              <a:gd name="connsiteX4" fmla="*/ 2886323 w 3721210"/>
              <a:gd name="connsiteY4" fmla="*/ 970059 h 3935895"/>
              <a:gd name="connsiteX5" fmla="*/ 3061252 w 3721210"/>
              <a:gd name="connsiteY5" fmla="*/ 652007 h 3935895"/>
              <a:gd name="connsiteX6" fmla="*/ 3379304 w 3721210"/>
              <a:gd name="connsiteY6" fmla="*/ 286247 h 3935895"/>
              <a:gd name="connsiteX7" fmla="*/ 3721210 w 3721210"/>
              <a:gd name="connsiteY7" fmla="*/ 0 h 393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1210" h="3935895">
                <a:moveTo>
                  <a:pt x="0" y="3935895"/>
                </a:moveTo>
                <a:cubicBezTo>
                  <a:pt x="26504" y="3854394"/>
                  <a:pt x="53009" y="3772894"/>
                  <a:pt x="397565" y="3474720"/>
                </a:cubicBezTo>
                <a:cubicBezTo>
                  <a:pt x="742121" y="3176546"/>
                  <a:pt x="1714831" y="2455628"/>
                  <a:pt x="2067339" y="2146852"/>
                </a:cubicBezTo>
                <a:cubicBezTo>
                  <a:pt x="2419847" y="1838076"/>
                  <a:pt x="2376115" y="1818198"/>
                  <a:pt x="2512612" y="1622066"/>
                </a:cubicBezTo>
                <a:cubicBezTo>
                  <a:pt x="2649109" y="1425934"/>
                  <a:pt x="2794883" y="1131736"/>
                  <a:pt x="2886323" y="970059"/>
                </a:cubicBezTo>
                <a:cubicBezTo>
                  <a:pt x="2977763" y="808382"/>
                  <a:pt x="2979089" y="765976"/>
                  <a:pt x="3061252" y="652007"/>
                </a:cubicBezTo>
                <a:cubicBezTo>
                  <a:pt x="3143416" y="538038"/>
                  <a:pt x="3269311" y="394915"/>
                  <a:pt x="3379304" y="286247"/>
                </a:cubicBezTo>
                <a:cubicBezTo>
                  <a:pt x="3489297" y="177579"/>
                  <a:pt x="3721210" y="0"/>
                  <a:pt x="372121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cxnSp>
        <p:nvCxnSpPr>
          <p:cNvPr id="10" name="Straight Connector 9"/>
          <p:cNvCxnSpPr>
            <a:endCxn id="7" idx="7"/>
          </p:cNvCxnSpPr>
          <p:nvPr/>
        </p:nvCxnSpPr>
        <p:spPr>
          <a:xfrm flipH="1">
            <a:off x="3713259" y="0"/>
            <a:ext cx="1362797" cy="10893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840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Færsla þjóðvegar 1 við Teigarhorn</a:t>
            </a:r>
            <a:endParaRPr lang="is-I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00808"/>
            <a:ext cx="9195266" cy="3600400"/>
          </a:xfrm>
        </p:spPr>
      </p:pic>
    </p:spTree>
    <p:extLst>
      <p:ext uri="{BB962C8B-B14F-4D97-AF65-F5344CB8AC3E}">
        <p14:creationId xmlns:p14="http://schemas.microsoft.com/office/powerpoint/2010/main" val="2516667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8186" y="553342"/>
            <a:ext cx="4434337" cy="248673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29" y="3733210"/>
            <a:ext cx="4469794" cy="24851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879" y="3733209"/>
            <a:ext cx="3995936" cy="250268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879" y="376120"/>
            <a:ext cx="3995935" cy="2663956"/>
          </a:xfrm>
          <a:prstGeom prst="rect">
            <a:avLst/>
          </a:prstGeom>
        </p:spPr>
      </p:pic>
    </p:spTree>
    <p:extLst>
      <p:ext uri="{BB962C8B-B14F-4D97-AF65-F5344CB8AC3E}">
        <p14:creationId xmlns:p14="http://schemas.microsoft.com/office/powerpoint/2010/main" val="3828021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áll\Documents\Bobbi\Djúpivogur\Teigarhorn\Ljósmyndir\Ljósmyndir óflokkað\IMG_7412.JPG"/>
          <p:cNvPicPr>
            <a:picLocks noChangeAspect="1" noChangeArrowheads="1"/>
          </p:cNvPicPr>
          <p:nvPr/>
        </p:nvPicPr>
        <p:blipFill>
          <a:blip r:embed="rId3" cstate="print"/>
          <a:srcRect/>
          <a:stretch>
            <a:fillRect/>
          </a:stretch>
        </p:blipFill>
        <p:spPr bwMode="auto">
          <a:xfrm>
            <a:off x="-1221866" y="-302310"/>
            <a:ext cx="11547731" cy="7698487"/>
          </a:xfrm>
          <a:prstGeom prst="rect">
            <a:avLst/>
          </a:prstGeom>
          <a:noFill/>
        </p:spPr>
      </p:pic>
      <p:sp>
        <p:nvSpPr>
          <p:cNvPr id="4" name="Title 3"/>
          <p:cNvSpPr>
            <a:spLocks noGrp="1"/>
          </p:cNvSpPr>
          <p:nvPr>
            <p:ph type="ctrTitle"/>
          </p:nvPr>
        </p:nvSpPr>
        <p:spPr/>
        <p:txBody>
          <a:bodyPr/>
          <a:lstStyle/>
          <a:p>
            <a:endParaRPr lang="is-I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5465565"/>
            <a:ext cx="1100079" cy="92092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611" y="5171522"/>
            <a:ext cx="1238629" cy="1206836"/>
          </a:xfrm>
          <a:prstGeom prst="rect">
            <a:avLst/>
          </a:prstGeom>
        </p:spPr>
      </p:pic>
    </p:spTree>
    <p:extLst>
      <p:ext uri="{BB962C8B-B14F-4D97-AF65-F5344CB8AC3E}">
        <p14:creationId xmlns:p14="http://schemas.microsoft.com/office/powerpoint/2010/main" val="2863011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069421" y="1013602"/>
            <a:ext cx="3479255" cy="221919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213" y="861415"/>
            <a:ext cx="3551134" cy="2379018"/>
          </a:xfrm>
          <a:prstGeom prst="rect">
            <a:avLst/>
          </a:prstGeom>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213" y="3515547"/>
            <a:ext cx="3551104" cy="2603449"/>
          </a:xfrm>
          <a:prstGeom prst="rect">
            <a:avLst/>
          </a:prstGeom>
        </p:spPr>
      </p:pic>
      <p:pic>
        <p:nvPicPr>
          <p:cNvPr id="12"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128" y="3254869"/>
            <a:ext cx="2520280" cy="3124807"/>
          </a:xfrm>
          <a:prstGeom prst="rect">
            <a:avLst/>
          </a:prstGeom>
        </p:spPr>
      </p:pic>
      <p:sp>
        <p:nvSpPr>
          <p:cNvPr id="2" name="TextBox 1"/>
          <p:cNvSpPr txBox="1"/>
          <p:nvPr/>
        </p:nvSpPr>
        <p:spPr>
          <a:xfrm>
            <a:off x="1835696" y="79299"/>
            <a:ext cx="5544616" cy="461665"/>
          </a:xfrm>
          <a:prstGeom prst="rect">
            <a:avLst/>
          </a:prstGeom>
          <a:noFill/>
        </p:spPr>
        <p:txBody>
          <a:bodyPr wrap="square" rtlCol="0">
            <a:spAutoFit/>
          </a:bodyPr>
          <a:lstStyle/>
          <a:p>
            <a:pPr algn="ctr"/>
            <a:r>
              <a:rPr lang="is-IS" sz="2400" dirty="0" smtClean="0"/>
              <a:t>Teigarhorn -  náttúru- og menningarminjar </a:t>
            </a:r>
            <a:endParaRPr lang="is-IS" sz="2400" dirty="0"/>
          </a:p>
        </p:txBody>
      </p:sp>
    </p:spTree>
    <p:extLst>
      <p:ext uri="{BB962C8B-B14F-4D97-AF65-F5344CB8AC3E}">
        <p14:creationId xmlns:p14="http://schemas.microsoft.com/office/powerpoint/2010/main" val="1765447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4664"/>
            <a:ext cx="8928992" cy="6120680"/>
          </a:xfrm>
        </p:spPr>
        <p:txBody>
          <a:bodyPr>
            <a:normAutofit/>
          </a:bodyPr>
          <a:lstStyle/>
          <a:p>
            <a:pPr marL="0" indent="0">
              <a:buNone/>
            </a:pPr>
            <a:r>
              <a:rPr lang="is-IS" sz="2400" dirty="0" smtClean="0"/>
              <a:t>    </a:t>
            </a:r>
            <a:endParaRPr lang="is-IS" sz="2800" dirty="0" smtClean="0"/>
          </a:p>
          <a:p>
            <a:pPr marL="0" indent="0">
              <a:buNone/>
            </a:pPr>
            <a:r>
              <a:rPr lang="is-IS" sz="2800" dirty="0" smtClean="0"/>
              <a:t>    </a:t>
            </a:r>
            <a:r>
              <a:rPr lang="is-IS" sz="2800" b="1" dirty="0" smtClean="0"/>
              <a:t>Stjórn </a:t>
            </a:r>
            <a:r>
              <a:rPr lang="is-IS" sz="2800" b="1" dirty="0"/>
              <a:t>fólkvangsins á Teigarhorni</a:t>
            </a:r>
            <a:r>
              <a:rPr lang="is-IS" dirty="0"/>
              <a:t/>
            </a:r>
            <a:br>
              <a:rPr lang="is-IS" dirty="0"/>
            </a:br>
            <a:endParaRPr lang="is-IS" dirty="0"/>
          </a:p>
          <a:p>
            <a:r>
              <a:rPr lang="is-IS" sz="2400" b="1" dirty="0"/>
              <a:t>Djúpavogshreppur:  </a:t>
            </a:r>
            <a:r>
              <a:rPr lang="is-IS" sz="2400" dirty="0"/>
              <a:t>Andrés Skúlason oddviti</a:t>
            </a:r>
          </a:p>
          <a:p>
            <a:r>
              <a:rPr lang="is-IS" sz="2400" b="1" dirty="0"/>
              <a:t>Umhverfisstofnun: </a:t>
            </a:r>
            <a:r>
              <a:rPr lang="is-IS" sz="2400" dirty="0"/>
              <a:t>Ólafur A Jónsson svið </a:t>
            </a:r>
            <a:r>
              <a:rPr lang="is-IS" sz="2400" dirty="0" smtClean="0"/>
              <a:t>náttúru og Sigrún Ágústdóttir svið samþættingar - tímabundið.</a:t>
            </a:r>
            <a:endParaRPr lang="is-IS" sz="2400" dirty="0"/>
          </a:p>
          <a:p>
            <a:r>
              <a:rPr lang="is-IS" sz="2400" b="1" dirty="0"/>
              <a:t>Náttúrufræðistofnun: </a:t>
            </a:r>
            <a:r>
              <a:rPr lang="is-IS" sz="2400" dirty="0"/>
              <a:t>Kristján Jónasson sviðstjóri jarðfræði</a:t>
            </a:r>
          </a:p>
          <a:p>
            <a:r>
              <a:rPr lang="is-IS" sz="2400" b="1" dirty="0" smtClean="0"/>
              <a:t>Þjóðminjasafn: </a:t>
            </a:r>
            <a:r>
              <a:rPr lang="is-IS" sz="2400" dirty="0"/>
              <a:t>Guðmundur Lúther </a:t>
            </a:r>
            <a:r>
              <a:rPr lang="is-IS" sz="2400" dirty="0" smtClean="0"/>
              <a:t>Hafsteinsson safnvörður </a:t>
            </a:r>
            <a:r>
              <a:rPr lang="is-IS" sz="2400" dirty="0"/>
              <a:t>h</a:t>
            </a:r>
            <a:r>
              <a:rPr lang="is-IS" sz="2400" dirty="0" smtClean="0"/>
              <a:t>úsasafns</a:t>
            </a:r>
          </a:p>
          <a:p>
            <a:endParaRPr lang="is-IS" sz="2400" dirty="0" smtClean="0"/>
          </a:p>
          <a:p>
            <a:r>
              <a:rPr lang="is-IS" sz="2400" dirty="0" smtClean="0"/>
              <a:t>Stjórn </a:t>
            </a:r>
            <a:r>
              <a:rPr lang="is-IS" sz="2400" dirty="0"/>
              <a:t>fólkvangsins er til ráðgjafar um stefnumörkun fyrir fólkvanginn</a:t>
            </a:r>
            <a:r>
              <a:rPr lang="is-IS" sz="2400" dirty="0" smtClean="0"/>
              <a:t>.</a:t>
            </a:r>
          </a:p>
          <a:p>
            <a:endParaRPr lang="is-IS" sz="2400" dirty="0" smtClean="0"/>
          </a:p>
          <a:p>
            <a:endParaRPr lang="is-IS" sz="1700" dirty="0" smtClean="0"/>
          </a:p>
          <a:p>
            <a:pPr marL="0" indent="0">
              <a:buNone/>
            </a:pPr>
            <a:endParaRPr lang="is-IS" sz="1700" dirty="0" smtClean="0"/>
          </a:p>
        </p:txBody>
      </p:sp>
    </p:spTree>
    <p:extLst>
      <p:ext uri="{BB962C8B-B14F-4D97-AF65-F5344CB8AC3E}">
        <p14:creationId xmlns:p14="http://schemas.microsoft.com/office/powerpoint/2010/main" val="2194085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7744" y="260648"/>
            <a:ext cx="4464496" cy="62142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05184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Rannsóknir á svæðinu </a:t>
            </a:r>
            <a:endParaRPr lang="is-IS" dirty="0"/>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411" y="1385268"/>
            <a:ext cx="2259992" cy="1997500"/>
          </a:xfrm>
          <a:prstGeom prst="rect">
            <a:avLst/>
          </a:prstGeom>
        </p:spPr>
      </p:pic>
      <p:pic>
        <p:nvPicPr>
          <p:cNvPr id="8"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337" y="1657166"/>
            <a:ext cx="3117635" cy="2651402"/>
          </a:xfrm>
          <a:prstGeom prst="rect">
            <a:avLst/>
          </a:prstGeom>
        </p:spPr>
      </p:pic>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7705" y="1916832"/>
            <a:ext cx="2712153" cy="389082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9337" y="4548096"/>
            <a:ext cx="3117635" cy="2078423"/>
          </a:xfrm>
          <a:prstGeom prst="rect">
            <a:avLst/>
          </a:prstGeom>
        </p:spPr>
      </p:pic>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57200" y="3490713"/>
            <a:ext cx="1522512" cy="3000552"/>
          </a:xfrm>
        </p:spPr>
      </p:pic>
    </p:spTree>
    <p:extLst>
      <p:ext uri="{BB962C8B-B14F-4D97-AF65-F5344CB8AC3E}">
        <p14:creationId xmlns:p14="http://schemas.microsoft.com/office/powerpoint/2010/main" val="348361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27806" y="1113102"/>
            <a:ext cx="9144000" cy="5124210"/>
          </a:xfrm>
          <a:prstGeom prst="rect">
            <a:avLst/>
          </a:prstGeom>
          <a:noFill/>
          <a:ln w="9525">
            <a:noFill/>
            <a:miter lim="800000"/>
            <a:headEnd/>
            <a:tailEnd/>
          </a:ln>
          <a:effectLst/>
        </p:spPr>
      </p:pic>
      <p:sp>
        <p:nvSpPr>
          <p:cNvPr id="2" name="Title 1"/>
          <p:cNvSpPr>
            <a:spLocks noGrp="1"/>
          </p:cNvSpPr>
          <p:nvPr>
            <p:ph type="title"/>
          </p:nvPr>
        </p:nvSpPr>
        <p:spPr>
          <a:xfrm>
            <a:off x="478532" y="-29898"/>
            <a:ext cx="8229600" cy="1143000"/>
          </a:xfrm>
        </p:spPr>
        <p:txBody>
          <a:bodyPr>
            <a:normAutofit/>
          </a:bodyPr>
          <a:lstStyle/>
          <a:p>
            <a:r>
              <a:rPr lang="en-US" sz="2800" dirty="0" err="1" smtClean="0"/>
              <a:t>Deiliskipulagið</a:t>
            </a:r>
            <a:r>
              <a:rPr lang="en-US" sz="2800" dirty="0" smtClean="0"/>
              <a:t> – </a:t>
            </a:r>
            <a:r>
              <a:rPr lang="en-US" sz="2800" dirty="0" err="1" smtClean="0"/>
              <a:t>umferðarstýring</a:t>
            </a:r>
            <a:r>
              <a:rPr lang="en-US" sz="2800" dirty="0" smtClean="0"/>
              <a:t> - </a:t>
            </a:r>
            <a:r>
              <a:rPr lang="en-US" sz="2800" dirty="0" err="1" smtClean="0"/>
              <a:t>gáttirnar</a:t>
            </a:r>
            <a:r>
              <a:rPr lang="en-US" sz="2800" dirty="0" smtClean="0"/>
              <a:t> </a:t>
            </a:r>
            <a:r>
              <a:rPr lang="en-US" sz="2800" dirty="0" err="1" smtClean="0"/>
              <a:t>þrjár</a:t>
            </a:r>
            <a:endParaRPr lang="en-US" sz="2800" dirty="0"/>
          </a:p>
        </p:txBody>
      </p:sp>
      <p:grpSp>
        <p:nvGrpSpPr>
          <p:cNvPr id="14" name="Group 13"/>
          <p:cNvGrpSpPr/>
          <p:nvPr/>
        </p:nvGrpSpPr>
        <p:grpSpPr>
          <a:xfrm>
            <a:off x="467494" y="2256102"/>
            <a:ext cx="7920880" cy="2664296"/>
            <a:chOff x="323528" y="2636912"/>
            <a:chExt cx="7920880" cy="2664296"/>
          </a:xfrm>
        </p:grpSpPr>
        <p:cxnSp>
          <p:nvCxnSpPr>
            <p:cNvPr id="25" name="Straight Arrow Connector 24"/>
            <p:cNvCxnSpPr>
              <a:stCxn id="7" idx="6"/>
              <a:endCxn id="24" idx="2"/>
            </p:cNvCxnSpPr>
            <p:nvPr/>
          </p:nvCxnSpPr>
          <p:spPr>
            <a:xfrm flipV="1">
              <a:off x="4303691" y="3779151"/>
              <a:ext cx="2392797" cy="241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20611264">
              <a:off x="1187624" y="4437112"/>
              <a:ext cx="864096" cy="86409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03154">
              <a:off x="3457859" y="3246996"/>
              <a:ext cx="864096" cy="864096"/>
            </a:xfrm>
            <a:prstGeom prst="ellipse">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 name="Straight Arrow Connector 8"/>
            <p:cNvCxnSpPr>
              <a:endCxn id="6" idx="2"/>
            </p:cNvCxnSpPr>
            <p:nvPr/>
          </p:nvCxnSpPr>
          <p:spPr>
            <a:xfrm flipV="1">
              <a:off x="539552" y="4991716"/>
              <a:ext cx="665819" cy="2374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6"/>
              <a:endCxn id="7" idx="3"/>
            </p:cNvCxnSpPr>
            <p:nvPr/>
          </p:nvCxnSpPr>
          <p:spPr>
            <a:xfrm flipV="1">
              <a:off x="2033973" y="3883745"/>
              <a:ext cx="1475457" cy="8628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rot="349982">
              <a:off x="6694251" y="3391012"/>
              <a:ext cx="864096" cy="864096"/>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TextBox 31"/>
            <p:cNvSpPr txBox="1"/>
            <p:nvPr/>
          </p:nvSpPr>
          <p:spPr>
            <a:xfrm>
              <a:off x="323528" y="3780329"/>
              <a:ext cx="2592288" cy="584775"/>
            </a:xfrm>
            <a:prstGeom prst="rect">
              <a:avLst/>
            </a:prstGeom>
            <a:noFill/>
          </p:spPr>
          <p:txBody>
            <a:bodyPr wrap="square" rtlCol="0">
              <a:spAutoFit/>
            </a:bodyPr>
            <a:lstStyle/>
            <a:p>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Þjónustuhúsið</a:t>
              </a:r>
              <a:endParaRPr lang="en-US" dirty="0"/>
            </a:p>
          </p:txBody>
        </p:sp>
        <p:sp>
          <p:nvSpPr>
            <p:cNvPr id="33" name="TextBox 32"/>
            <p:cNvSpPr txBox="1"/>
            <p:nvPr/>
          </p:nvSpPr>
          <p:spPr>
            <a:xfrm>
              <a:off x="2843808" y="2636912"/>
              <a:ext cx="2232248" cy="584775"/>
            </a:xfrm>
            <a:prstGeom prst="rect">
              <a:avLst/>
            </a:prstGeom>
            <a:noFill/>
          </p:spPr>
          <p:txBody>
            <a:bodyPr wrap="square" rtlCol="0">
              <a:spAutoFit/>
            </a:bodyPr>
            <a:lstStyle/>
            <a:p>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Bæjartorfan</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 name="TextBox 33"/>
            <p:cNvSpPr txBox="1"/>
            <p:nvPr/>
          </p:nvSpPr>
          <p:spPr>
            <a:xfrm>
              <a:off x="6012160" y="2780928"/>
              <a:ext cx="2232248" cy="584775"/>
            </a:xfrm>
            <a:prstGeom prst="rect">
              <a:avLst/>
            </a:prstGeom>
            <a:noFill/>
          </p:spPr>
          <p:txBody>
            <a:bodyPr wrap="square" rtlCol="0">
              <a:spAutoFit/>
            </a:bodyPr>
            <a:lstStyle/>
            <a:p>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Gönguleiðin</a:t>
              </a:r>
              <a:endParaRPr lang="en-US" dirty="0"/>
            </a:p>
          </p:txBody>
        </p:sp>
      </p:grpSp>
    </p:spTree>
    <p:extLst>
      <p:ext uri="{BB962C8B-B14F-4D97-AF65-F5344CB8AC3E}">
        <p14:creationId xmlns:p14="http://schemas.microsoft.com/office/powerpoint/2010/main" val="2291167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04" y="116632"/>
            <a:ext cx="8935298" cy="6670239"/>
          </a:xfrm>
        </p:spPr>
      </p:pic>
    </p:spTree>
    <p:extLst>
      <p:ext uri="{BB962C8B-B14F-4D97-AF65-F5344CB8AC3E}">
        <p14:creationId xmlns:p14="http://schemas.microsoft.com/office/powerpoint/2010/main" val="779908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332656"/>
            <a:ext cx="9203793" cy="6381328"/>
          </a:xfrm>
        </p:spPr>
      </p:pic>
    </p:spTree>
    <p:extLst>
      <p:ext uri="{BB962C8B-B14F-4D97-AF65-F5344CB8AC3E}">
        <p14:creationId xmlns:p14="http://schemas.microsoft.com/office/powerpoint/2010/main" val="1610161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636" y="116632"/>
            <a:ext cx="9031868" cy="6591581"/>
          </a:xfrm>
        </p:spPr>
      </p:pic>
    </p:spTree>
    <p:extLst>
      <p:ext uri="{BB962C8B-B14F-4D97-AF65-F5344CB8AC3E}">
        <p14:creationId xmlns:p14="http://schemas.microsoft.com/office/powerpoint/2010/main" val="3018169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3027</TotalTime>
  <Words>911</Words>
  <Application>Microsoft Office PowerPoint</Application>
  <PresentationFormat>On-screen Show (4:3)</PresentationFormat>
  <Paragraphs>57</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Andalus</vt:lpstr>
      <vt:lpstr>Arial</vt:lpstr>
      <vt:lpstr>Calibri</vt:lpstr>
      <vt:lpstr>Office Theme</vt:lpstr>
      <vt:lpstr>Teigarhorn Áætlanir – skipulag - göngustígar</vt:lpstr>
      <vt:lpstr>PowerPoint Presentation</vt:lpstr>
      <vt:lpstr>PowerPoint Presentation</vt:lpstr>
      <vt:lpstr>PowerPoint Presentation</vt:lpstr>
      <vt:lpstr>Rannsóknir á svæðinu </vt:lpstr>
      <vt:lpstr>Deiliskipulagið – umferðarstýring - gáttirnar þrjár</vt:lpstr>
      <vt:lpstr>PowerPoint Presentation</vt:lpstr>
      <vt:lpstr>PowerPoint Presentation</vt:lpstr>
      <vt:lpstr>PowerPoint Presentation</vt:lpstr>
      <vt:lpstr>PowerPoint Presentation</vt:lpstr>
      <vt:lpstr>PowerPoint Presentation</vt:lpstr>
      <vt:lpstr>Færsla þjóðvegar 1 við Teigarhorn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Andrés</dc:creator>
  <cp:lastModifiedBy>Andrés</cp:lastModifiedBy>
  <cp:revision>236</cp:revision>
  <dcterms:created xsi:type="dcterms:W3CDTF">2015-08-29T18:18:55Z</dcterms:created>
  <dcterms:modified xsi:type="dcterms:W3CDTF">2015-10-08T10:37:16Z</dcterms:modified>
</cp:coreProperties>
</file>