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345" r:id="rId2"/>
    <p:sldId id="346" r:id="rId3"/>
    <p:sldId id="372" r:id="rId4"/>
    <p:sldId id="370" r:id="rId5"/>
    <p:sldId id="353" r:id="rId6"/>
    <p:sldId id="355" r:id="rId7"/>
    <p:sldId id="356" r:id="rId8"/>
    <p:sldId id="368" r:id="rId9"/>
    <p:sldId id="358" r:id="rId10"/>
    <p:sldId id="360" r:id="rId11"/>
    <p:sldId id="361" r:id="rId12"/>
    <p:sldId id="354" r:id="rId13"/>
    <p:sldId id="373" r:id="rId14"/>
    <p:sldId id="382" r:id="rId15"/>
    <p:sldId id="383" r:id="rId16"/>
    <p:sldId id="379" r:id="rId17"/>
    <p:sldId id="367" r:id="rId18"/>
    <p:sldId id="380" r:id="rId19"/>
    <p:sldId id="274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9" autoAdjust="0"/>
    <p:restoredTop sz="94660"/>
  </p:normalViewPr>
  <p:slideViewPr>
    <p:cSldViewPr>
      <p:cViewPr varScale="1">
        <p:scale>
          <a:sx n="86" d="100"/>
          <a:sy n="86" d="100"/>
        </p:scale>
        <p:origin x="-7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50F578-FE22-4730-A0B2-62664BA27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180A-8262-443F-A14C-38BD51657E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199D2A1-39F9-48AE-9910-1A48243A32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png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290" y="1500174"/>
            <a:ext cx="7467600" cy="2378074"/>
          </a:xfrm>
        </p:spPr>
        <p:txBody>
          <a:bodyPr/>
          <a:lstStyle/>
          <a:p>
            <a:pPr algn="ctr" eaLnBrk="1" hangingPunct="1"/>
            <a:r>
              <a:rPr lang="is-IS" b="1" dirty="0" smtClean="0">
                <a:solidFill>
                  <a:schemeClr val="tx1"/>
                </a:solidFill>
                <a:latin typeface="Garamond" pitchFamily="18" charset="0"/>
              </a:rPr>
              <a:t>STYKKISHÓLMSLEIÐIN</a:t>
            </a:r>
            <a:br>
              <a:rPr lang="is-IS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í sorphirðu og endurvinnslu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5373688"/>
            <a:ext cx="6400800" cy="1296987"/>
          </a:xfrm>
        </p:spPr>
        <p:txBody>
          <a:bodyPr/>
          <a:lstStyle/>
          <a:p>
            <a:pPr eaLnBrk="1" hangingPunct="1"/>
            <a:endParaRPr lang="is-IS" sz="2400" dirty="0" smtClean="0">
              <a:latin typeface="Garamond" pitchFamily="18" charset="0"/>
            </a:endParaRPr>
          </a:p>
          <a:p>
            <a:pPr eaLnBrk="1" hangingPunct="1"/>
            <a:r>
              <a:rPr lang="is-IS" sz="2400" b="1" dirty="0" smtClean="0">
                <a:solidFill>
                  <a:schemeClr val="tx1"/>
                </a:solidFill>
                <a:latin typeface="Garamond" pitchFamily="18" charset="0"/>
              </a:rPr>
              <a:t>Stykkishólmsbær og Íslenska Gámafélagið</a:t>
            </a:r>
          </a:p>
          <a:p>
            <a:pPr eaLnBrk="1" hangingPunct="1"/>
            <a:endParaRPr lang="en-GB" sz="2400" b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Brúna tunnan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Framkvæmdin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Lífrænn úrgangur settur í maíspoka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Þegar pokinn er fullur er bundið fyrir og pokinn settur í Brúnu tunnuna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Brúna tunnan er síðan losuð á eins til tveggja vikna fresti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Innihaldið sett í jarðgerðarvél og úrganginum breytt í næringarríka moltu</a:t>
            </a:r>
          </a:p>
          <a:p>
            <a:pPr lvl="1" eaLnBrk="1" hangingPunct="1"/>
            <a:endParaRPr lang="en-GB" dirty="0" smtClean="0">
              <a:latin typeface="Garamond" pitchFamily="18" charset="0"/>
            </a:endParaRPr>
          </a:p>
        </p:txBody>
      </p:sp>
      <p:pic>
        <p:nvPicPr>
          <p:cNvPr id="221188" name="Picture 4" descr="Græðling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5038725"/>
            <a:ext cx="2266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9" name="Picture 5" descr="Jarðgerðapok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484313"/>
            <a:ext cx="15843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0" name="Picture 6" descr="BrúnaTunn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2928934"/>
            <a:ext cx="595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1" name="Picture 7" descr="Envicont 450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4076700"/>
            <a:ext cx="10255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BrúnaTunn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38638"/>
            <a:ext cx="16002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Jarðgerðarvél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500188"/>
            <a:ext cx="7313613" cy="5202237"/>
          </a:xfrm>
        </p:spPr>
        <p:txBody>
          <a:bodyPr/>
          <a:lstStyle/>
          <a:p>
            <a:pPr eaLnBrk="1" hangingPunct="1"/>
            <a:r>
              <a:rPr lang="is-IS" dirty="0" err="1" smtClean="0">
                <a:solidFill>
                  <a:schemeClr val="tx1"/>
                </a:solidFill>
                <a:latin typeface="Garamond" pitchFamily="18" charset="0"/>
              </a:rPr>
              <a:t>Envicont</a:t>
            </a: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 400D</a:t>
            </a:r>
          </a:p>
          <a:p>
            <a:pPr lvl="1" eaLnBrk="1" hangingPunct="1"/>
            <a:endParaRPr lang="is-IS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 eaLnBrk="1" hangingPunct="1"/>
            <a:endParaRPr lang="is-IS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Tekur við frá 4 - 400 tonnum á ári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Vélin tryggir kjör aðstæður fyrir moltugerð</a:t>
            </a:r>
          </a:p>
          <a:p>
            <a:pPr lvl="2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Hiti</a:t>
            </a:r>
          </a:p>
          <a:p>
            <a:pPr lvl="2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Rakastig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Ferlið tekur um 8-14 daga</a:t>
            </a:r>
          </a:p>
          <a:p>
            <a:pPr lvl="2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Afurðin er molta sem þroskast þarf í u.þ.b. 3 mán. fyrir notkun</a:t>
            </a:r>
          </a:p>
          <a:p>
            <a:pPr lvl="2" eaLnBrk="1" hangingPunct="1">
              <a:buFontTx/>
              <a:buNone/>
            </a:pP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47108" name="Picture 4" descr="Envicont 45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4267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Gráa tunnan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Almennt sorp</a:t>
            </a:r>
          </a:p>
          <a:p>
            <a:pPr lvl="2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Gler</a:t>
            </a:r>
          </a:p>
          <a:p>
            <a:pPr lvl="2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Bleyjur</a:t>
            </a:r>
          </a:p>
          <a:p>
            <a:pPr lvl="2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Óhreinn úrgangur</a:t>
            </a:r>
          </a:p>
          <a:p>
            <a:pPr lvl="2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Óflokkanlegur úrgangur</a:t>
            </a:r>
          </a:p>
          <a:p>
            <a:pPr lvl="2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Allt það sem ekki fer í hinar tunnurnar</a:t>
            </a:r>
          </a:p>
          <a:p>
            <a:pPr lvl="2" eaLnBrk="1" hangingPunct="1"/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Gráa tunnan er losuð einu sinni í mánuði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Innihaldið úr gráu tunnunni fer í urðun</a:t>
            </a:r>
          </a:p>
          <a:p>
            <a:pPr lvl="1" eaLnBrk="1" hangingPunct="1"/>
            <a:endParaRPr lang="is-IS" dirty="0" smtClean="0">
              <a:latin typeface="Garamond" pitchFamily="18" charset="0"/>
            </a:endParaRPr>
          </a:p>
        </p:txBody>
      </p:sp>
      <p:pic>
        <p:nvPicPr>
          <p:cNvPr id="39940" name="Picture 4" descr="G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00042"/>
            <a:ext cx="15192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214290"/>
            <a:ext cx="7315200" cy="857256"/>
          </a:xfrm>
        </p:spPr>
        <p:txBody>
          <a:bodyPr/>
          <a:lstStyle/>
          <a:p>
            <a:pPr algn="ctr" eaLnBrk="1" hangingPunct="1"/>
            <a:r>
              <a:rPr lang="is-IS" sz="4000" dirty="0" smtClean="0">
                <a:solidFill>
                  <a:schemeClr val="tx1"/>
                </a:solidFill>
                <a:latin typeface="Garamond" pitchFamily="18" charset="0"/>
              </a:rPr>
              <a:t>Lykillinn að árangri er </a:t>
            </a:r>
            <a:br>
              <a:rPr lang="is-IS" sz="4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is-IS" sz="4000" dirty="0" smtClean="0">
                <a:solidFill>
                  <a:schemeClr val="tx1"/>
                </a:solidFill>
                <a:latin typeface="Garamond" pitchFamily="18" charset="0"/>
              </a:rPr>
              <a:t>kynning og fræðsla</a:t>
            </a:r>
            <a:endParaRPr lang="en-US" sz="40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is-IS" dirty="0" smtClean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Íbúafundir </a:t>
            </a:r>
          </a:p>
          <a:p>
            <a:pPr eaLnBrk="1" hangingPunct="1">
              <a:lnSpc>
                <a:spcPct val="90000"/>
              </a:lnSpc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Heimsóknir til íbúa</a:t>
            </a:r>
          </a:p>
          <a:p>
            <a:pPr eaLnBrk="1" hangingPunct="1">
              <a:lnSpc>
                <a:spcPct val="90000"/>
              </a:lnSpc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Útgefið efni</a:t>
            </a:r>
          </a:p>
          <a:p>
            <a:pPr eaLnBrk="1" hangingPunct="1">
              <a:lnSpc>
                <a:spcPct val="90000"/>
              </a:lnSpc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Aðgangur að upplýsingum</a:t>
            </a:r>
          </a:p>
          <a:p>
            <a:pPr eaLnBrk="1" hangingPunct="1">
              <a:lnSpc>
                <a:spcPct val="90000"/>
              </a:lnSpc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Eftirfylgni</a:t>
            </a:r>
          </a:p>
          <a:p>
            <a:pPr eaLnBrk="1" hangingPunct="1">
              <a:lnSpc>
                <a:spcPct val="90000"/>
              </a:lnSpc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Starfsmenn </a:t>
            </a:r>
          </a:p>
          <a:p>
            <a:pPr eaLnBrk="1" hangingPunct="1">
              <a:lnSpc>
                <a:spcPct val="90000"/>
              </a:lnSpc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Skapa tiltrú á verkefnið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aramond" pitchFamily="18" charset="0"/>
            </a:endParaRPr>
          </a:p>
        </p:txBody>
      </p:sp>
      <p:pic>
        <p:nvPicPr>
          <p:cNvPr id="51204" name="Picture 3" descr="Forsíð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913" y="2706688"/>
            <a:ext cx="2986087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4291"/>
            <a:ext cx="7467600" cy="857256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Flokkunarílát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6400800" cy="4572032"/>
          </a:xfrm>
        </p:spPr>
        <p:txBody>
          <a:bodyPr/>
          <a:lstStyle/>
          <a:p>
            <a:pPr algn="l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Flokkunar ílát undir vaska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Fjölhólfa tunnur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Útdraganlegar</a:t>
            </a:r>
          </a:p>
          <a:p>
            <a:pPr lvl="1" eaLnBrk="1" hangingPunct="1"/>
            <a:endParaRPr lang="is-IS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 eaLnBrk="1" hangingPunct="1"/>
            <a:endParaRPr lang="is-IS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Plastkassar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Hægt að stafla</a:t>
            </a:r>
          </a:p>
          <a:p>
            <a:pPr lvl="1" eaLnBrk="1" hangingPunct="1"/>
            <a:endParaRPr lang="is-IS" dirty="0" smtClean="0"/>
          </a:p>
          <a:p>
            <a:endParaRPr lang="en-US" dirty="0"/>
          </a:p>
        </p:txBody>
      </p:sp>
      <p:pic>
        <p:nvPicPr>
          <p:cNvPr id="4" name="Picture 4" descr="Sorpflokkun-Ik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2217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olymax_prodotto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357298"/>
            <a:ext cx="1571649" cy="14149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Picture 6" descr="Kassar"/>
          <p:cNvPicPr>
            <a:picLocks noChangeAspect="1" noChangeArrowheads="1"/>
          </p:cNvPicPr>
          <p:nvPr/>
        </p:nvPicPr>
        <p:blipFill>
          <a:blip r:embed="rId4"/>
          <a:srcRect l="11806" r="13368"/>
          <a:stretch>
            <a:fillRect/>
          </a:stretch>
        </p:blipFill>
        <p:spPr bwMode="auto">
          <a:xfrm>
            <a:off x="7775575" y="5029200"/>
            <a:ext cx="1368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Kassi"/>
          <p:cNvPicPr>
            <a:picLocks noChangeAspect="1" noChangeArrowheads="1"/>
          </p:cNvPicPr>
          <p:nvPr/>
        </p:nvPicPr>
        <p:blipFill>
          <a:blip r:embed="rId5"/>
          <a:srcRect t="11806" b="17274"/>
          <a:stretch>
            <a:fillRect/>
          </a:stretch>
        </p:blipFill>
        <p:spPr bwMode="auto">
          <a:xfrm>
            <a:off x="5715000" y="5408613"/>
            <a:ext cx="204311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3_fusti_polymax_3_coperchi_unici_4_adesivi_set_prodotto 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5772150"/>
            <a:ext cx="1679575" cy="1085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5728"/>
            <a:ext cx="7467600" cy="92869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Hvar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á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að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hafa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tunnurnar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?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1571612"/>
            <a:ext cx="7262834" cy="4572032"/>
          </a:xfrm>
        </p:spPr>
        <p:txBody>
          <a:bodyPr/>
          <a:lstStyle/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Hafa tunnur aðgengilegar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Festa tunnur =&gt; fokvandamál úr sögunni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Tunnuskýli geta verið góð lausn!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4" name="Picture 5" descr="Tunnuskýli"/>
          <p:cNvPicPr>
            <a:picLocks noChangeAspect="1" noChangeArrowheads="1"/>
          </p:cNvPicPr>
          <p:nvPr/>
        </p:nvPicPr>
        <p:blipFill>
          <a:blip r:embed="rId2"/>
          <a:srcRect t="10123"/>
          <a:stretch>
            <a:fillRect/>
          </a:stretch>
        </p:blipFill>
        <p:spPr bwMode="auto">
          <a:xfrm>
            <a:off x="4714876" y="4000504"/>
            <a:ext cx="3287734" cy="22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1180001"/>
          <p:cNvPicPr>
            <a:picLocks noChangeAspect="1" noChangeArrowheads="1"/>
          </p:cNvPicPr>
          <p:nvPr/>
        </p:nvPicPr>
        <p:blipFill>
          <a:blip r:embed="rId3" cstate="print"/>
          <a:srcRect t="20534"/>
          <a:stretch>
            <a:fillRect/>
          </a:stretch>
        </p:blipFill>
        <p:spPr bwMode="auto">
          <a:xfrm>
            <a:off x="1285851" y="4000504"/>
            <a:ext cx="345930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467600" cy="898521"/>
          </a:xfrm>
        </p:spPr>
        <p:txBody>
          <a:bodyPr/>
          <a:lstStyle/>
          <a:p>
            <a:pPr algn="l"/>
            <a:r>
              <a:rPr lang="is-IS" sz="4000" dirty="0" smtClean="0">
                <a:solidFill>
                  <a:schemeClr val="tx1"/>
                </a:solidFill>
                <a:latin typeface="Garamond" pitchFamily="18" charset="0"/>
              </a:rPr>
              <a:t>Árangur verkefnisins í Stykkishólmi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58056" cy="1752600"/>
          </a:xfrm>
        </p:spPr>
        <p:txBody>
          <a:bodyPr/>
          <a:lstStyle/>
          <a:p>
            <a:pPr algn="l" eaLnBrk="1" hangingPunct="1"/>
            <a:r>
              <a:rPr lang="is-IS" sz="2800" dirty="0" smtClean="0">
                <a:solidFill>
                  <a:schemeClr val="tx1"/>
                </a:solidFill>
                <a:latin typeface="Garamond" pitchFamily="18" charset="0"/>
              </a:rPr>
              <a:t>Markmiði náð strax í upphafi verkefnisins</a:t>
            </a:r>
          </a:p>
          <a:p>
            <a:pPr algn="l" eaLnBrk="1" hangingPunct="1"/>
            <a:r>
              <a:rPr lang="is-IS" sz="2800" dirty="0" smtClean="0">
                <a:solidFill>
                  <a:schemeClr val="tx1"/>
                </a:solidFill>
                <a:latin typeface="Garamond" pitchFamily="18" charset="0"/>
              </a:rPr>
              <a:t>68 % heimilisúrgangs fer í endurvinnslu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34% í brúnu tunnuna 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34% í grænu tunnuna 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32 % í gráu tunnuna til urðunar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71942"/>
            <a:ext cx="3929090" cy="25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333375"/>
            <a:ext cx="7848600" cy="1143000"/>
          </a:xfrm>
        </p:spPr>
        <p:txBody>
          <a:bodyPr/>
          <a:lstStyle/>
          <a:p>
            <a:pPr algn="ctr" eaLnBrk="1" hangingPunct="1"/>
            <a:r>
              <a:rPr lang="is-IS" sz="4000" dirty="0" smtClean="0">
                <a:solidFill>
                  <a:schemeClr val="tx1"/>
                </a:solidFill>
                <a:latin typeface="Garamond" pitchFamily="18" charset="0"/>
              </a:rPr>
              <a:t>Árangur verkefnisins í Stykkishólmi</a:t>
            </a:r>
            <a:endParaRPr lang="en-US" sz="40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52" y="1357298"/>
            <a:ext cx="7239000" cy="49307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Markmiðum fyrir árið 2020 </a:t>
            </a:r>
            <a:br>
              <a:rPr lang="is-IS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hefur verið náð!</a:t>
            </a:r>
          </a:p>
          <a:p>
            <a:pPr algn="ctr" eaLnBrk="1" hangingPunct="1">
              <a:buFontTx/>
              <a:buNone/>
            </a:pPr>
            <a:endParaRPr lang="is-I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42900" lvl="3" indent="-342900" algn="ctr" eaLnBrk="1" hangingPunct="1">
              <a:buNone/>
            </a:pPr>
            <a:r>
              <a:rPr lang="is-IS" dirty="0" smtClean="0">
                <a:solidFill>
                  <a:schemeClr val="tx1"/>
                </a:solidFill>
              </a:rPr>
              <a:t>Frá og með 1. janúar 2009 skal lífrænn heimilis- og rekstrarúrgangur sem berst til urðunarstaða hafa minnkað niður í 75% af heildarmagni (miðað við þyngd) þess lífræna úrgangs sem til féll árið 1995 og niður í 50% árið 2013 og 35% árið 2020.</a:t>
            </a:r>
          </a:p>
          <a:p>
            <a:pPr algn="ctr" eaLnBrk="1" hangingPunct="1">
              <a:buFontTx/>
              <a:buNone/>
            </a:pPr>
            <a:endParaRPr lang="is-IS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 eaLnBrk="1" hangingPunct="1">
              <a:buNone/>
            </a:pPr>
            <a:endParaRPr lang="is-IS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467600" cy="755645"/>
          </a:xfrm>
        </p:spPr>
        <p:txBody>
          <a:bodyPr/>
          <a:lstStyle/>
          <a:p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Sveitarfélög í 3 tunnu flokkun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794" y="1357298"/>
            <a:ext cx="6400800" cy="528641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Stykkishólmur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Flóahreppur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Skaftárhreppur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Kópavogur – Nónhæð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Skeiða og Gnúpverjahreppur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Fljótsdalshérað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Fljótsdalshreppur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Fjallabyggð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Hveragerði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j04331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592935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500042"/>
            <a:ext cx="5929331" cy="5929354"/>
          </a:xfrm>
          <a:solidFill>
            <a:srgbClr val="C0C0C0">
              <a:alpha val="50195"/>
            </a:srgbClr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is-IS" sz="60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 eaLnBrk="1" hangingPunct="1">
              <a:buFontTx/>
              <a:buNone/>
            </a:pPr>
            <a:r>
              <a:rPr lang="is-IS" sz="6000" b="1" dirty="0" smtClean="0">
                <a:solidFill>
                  <a:schemeClr val="bg1"/>
                </a:solidFill>
                <a:latin typeface="Garamond" pitchFamily="18" charset="0"/>
              </a:rPr>
              <a:t>Hugsum áður en við hendum </a:t>
            </a:r>
          </a:p>
          <a:p>
            <a:pPr algn="ctr" eaLnBrk="1" hangingPunct="1">
              <a:buFontTx/>
              <a:buNone/>
            </a:pPr>
            <a:r>
              <a:rPr lang="is-IS" sz="6000" b="1" dirty="0" smtClean="0">
                <a:solidFill>
                  <a:schemeClr val="bg1"/>
                </a:solidFill>
                <a:latin typeface="Garamond" pitchFamily="18" charset="0"/>
              </a:rPr>
              <a:t>og verndum þannig umhverfið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Stykkishólmur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	Fyrsta sveitarfélagið til að taka upp breytta sorphirðu</a:t>
            </a:r>
          </a:p>
          <a:p>
            <a:pPr algn="ctr" eaLnBrk="1" hangingPunct="1">
              <a:buFontTx/>
              <a:buNone/>
            </a:pPr>
            <a:endParaRPr lang="is-IS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is-IS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latin typeface="Garamond" pitchFamily="18" charset="0"/>
            </a:endParaRPr>
          </a:p>
        </p:txBody>
      </p:sp>
      <p:pic>
        <p:nvPicPr>
          <p:cNvPr id="29700" name="Picture 4" descr="styk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68118"/>
            <a:ext cx="5589611" cy="41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33375"/>
            <a:ext cx="7315200" cy="1143000"/>
          </a:xfrm>
        </p:spPr>
        <p:txBody>
          <a:bodyPr/>
          <a:lstStyle/>
          <a:p>
            <a:pPr algn="ctr" eaLnBrk="1" hangingPunct="1"/>
            <a:r>
              <a:rPr lang="is-IS" sz="4000" dirty="0" smtClean="0">
                <a:solidFill>
                  <a:schemeClr val="tx1"/>
                </a:solidFill>
                <a:latin typeface="Garamond" pitchFamily="18" charset="0"/>
              </a:rPr>
              <a:t>Ný leið uppfyllir eftirfarandi skilyrði</a:t>
            </a:r>
            <a:endParaRPr lang="en-US" sz="40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1700213"/>
            <a:ext cx="728662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is-IS" b="1" dirty="0" smtClean="0">
              <a:latin typeface="Garamond" pitchFamily="18" charset="0"/>
            </a:endParaRP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Umhverfisvæn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Einföld í framkvæmd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Lítill stofnkostnaður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Fjárhagslega hagkvæm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Betri þjónusta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Atvinna haldist í sveitarfélagi</a:t>
            </a:r>
          </a:p>
          <a:p>
            <a:pPr marL="0" indent="0" eaLnBrk="1" hangingPunct="1">
              <a:buFontTx/>
              <a:buNone/>
            </a:pPr>
            <a:endParaRPr lang="en-US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Landf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93938"/>
            <a:ext cx="8027987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1071538" y="500042"/>
            <a:ext cx="7777162" cy="25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20000"/>
              </a:spcBef>
            </a:pPr>
            <a:r>
              <a:rPr lang="is-IS" sz="4400" dirty="0">
                <a:latin typeface="Garamond" pitchFamily="18" charset="0"/>
              </a:rPr>
              <a:t>Markmið </a:t>
            </a:r>
            <a:r>
              <a:rPr lang="is-IS" sz="4400" dirty="0" smtClean="0">
                <a:latin typeface="Garamond" pitchFamily="18" charset="0"/>
              </a:rPr>
              <a:t>verkefnisins</a:t>
            </a:r>
          </a:p>
          <a:p>
            <a:pPr lvl="2">
              <a:spcBef>
                <a:spcPct val="20000"/>
              </a:spcBef>
            </a:pPr>
            <a:r>
              <a:rPr lang="is-IS" sz="4400" dirty="0" smtClean="0">
                <a:latin typeface="Garamond" pitchFamily="18" charset="0"/>
              </a:rPr>
              <a:t>minnka urðun um 60-70%</a:t>
            </a:r>
            <a:endParaRPr lang="en-GB" sz="4400" dirty="0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endParaRPr lang="en-GB" sz="44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Kerfið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Þrjár tunnur við hvert heimili</a:t>
            </a: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Grá tunna</a:t>
            </a:r>
          </a:p>
          <a:p>
            <a:pPr lvl="2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Almennt sorp</a:t>
            </a:r>
          </a:p>
          <a:p>
            <a:pPr lvl="2" eaLnBrk="1" hangingPunct="1"/>
            <a:endParaRPr lang="is-IS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Græn tunna</a:t>
            </a:r>
          </a:p>
          <a:p>
            <a:pPr lvl="2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Endurvinnanlegur úrgangur</a:t>
            </a:r>
          </a:p>
          <a:p>
            <a:pPr lvl="2" eaLnBrk="1" hangingPunct="1"/>
            <a:endParaRPr lang="is-IS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Brún tunna</a:t>
            </a:r>
          </a:p>
          <a:p>
            <a:pPr lvl="2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Lífrænn úrgangur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38916" name="Picture 4" descr="litiltu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500438"/>
            <a:ext cx="9461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BrunT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5000636"/>
            <a:ext cx="9556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G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214554"/>
            <a:ext cx="9223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Græna tunnan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Endurvinnanlegur úrgangur</a:t>
            </a:r>
          </a:p>
          <a:p>
            <a:pPr lvl="2" eaLnBrk="1" hangingPunct="1"/>
            <a:r>
              <a:rPr lang="is-IS" b="1" dirty="0" smtClean="0">
                <a:solidFill>
                  <a:schemeClr val="tx1"/>
                </a:solidFill>
                <a:latin typeface="Garamond" pitchFamily="18" charset="0"/>
              </a:rPr>
              <a:t>Bylgjupappi</a:t>
            </a: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 – Beint í tunnuna</a:t>
            </a:r>
          </a:p>
          <a:p>
            <a:pPr lvl="3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T.d. hreinir pitsukassar 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2" eaLnBrk="1" hangingPunct="1"/>
            <a:r>
              <a:rPr lang="is-IS" b="1" dirty="0" smtClean="0">
                <a:solidFill>
                  <a:schemeClr val="tx1"/>
                </a:solidFill>
                <a:latin typeface="Garamond" pitchFamily="18" charset="0"/>
              </a:rPr>
              <a:t>Dagblöð og tímarit</a:t>
            </a: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 – Beint í tunnuna</a:t>
            </a:r>
          </a:p>
          <a:p>
            <a:pPr lvl="2" eaLnBrk="1" hangingPunct="1"/>
            <a:r>
              <a:rPr lang="is-IS" b="1" dirty="0" smtClean="0">
                <a:solidFill>
                  <a:schemeClr val="tx1"/>
                </a:solidFill>
                <a:latin typeface="Garamond" pitchFamily="18" charset="0"/>
              </a:rPr>
              <a:t>Fernur og sléttur pappi</a:t>
            </a: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</a:p>
          <a:p>
            <a:pPr lvl="3"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Hreinar fernur, morgunkornspakkar </a:t>
            </a:r>
            <a:r>
              <a:rPr lang="is-IS" dirty="0" err="1" smtClean="0">
                <a:solidFill>
                  <a:schemeClr val="tx1"/>
                </a:solidFill>
                <a:latin typeface="Garamond" pitchFamily="18" charset="0"/>
              </a:rPr>
              <a:t>ofl</a:t>
            </a: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2" eaLnBrk="1" hangingPunct="1"/>
            <a:r>
              <a:rPr lang="is-IS" b="1" dirty="0" smtClean="0">
                <a:solidFill>
                  <a:schemeClr val="tx1"/>
                </a:solidFill>
                <a:latin typeface="Garamond" pitchFamily="18" charset="0"/>
              </a:rPr>
              <a:t>Plastumbúðir</a:t>
            </a: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 – í glærum plastpokum</a:t>
            </a:r>
          </a:p>
          <a:p>
            <a:pPr lvl="2" eaLnBrk="1" hangingPunct="1"/>
            <a:r>
              <a:rPr lang="is-IS" b="1" dirty="0" smtClean="0">
                <a:solidFill>
                  <a:schemeClr val="tx1"/>
                </a:solidFill>
                <a:latin typeface="Garamond" pitchFamily="18" charset="0"/>
              </a:rPr>
              <a:t>Minni málmhlutir</a:t>
            </a: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 – í glærum plastpokum</a:t>
            </a:r>
          </a:p>
        </p:txBody>
      </p:sp>
      <p:pic>
        <p:nvPicPr>
          <p:cNvPr id="216068" name="Picture 4" descr="litiltu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85728"/>
            <a:ext cx="15636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9" name="Picture 5" descr="mat_plastic_bottl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5662613"/>
            <a:ext cx="170815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0" name="Picture 6" descr="mat_c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5213" y="5665788"/>
            <a:ext cx="172878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1" name="Picture 7" descr="Newspap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5653088"/>
            <a:ext cx="180022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2" name="Picture 8" descr="OCC_3by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61025"/>
            <a:ext cx="18002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3" name="Picture 9" descr="pappirsumbudir_lina_002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5661025"/>
            <a:ext cx="2159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Græna tunnan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600200"/>
            <a:ext cx="72390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is-IS" dirty="0" smtClean="0">
              <a:latin typeface="Garamond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is-IS" b="1" dirty="0" smtClean="0">
                <a:solidFill>
                  <a:schemeClr val="tx1"/>
                </a:solidFill>
                <a:latin typeface="Garamond" pitchFamily="18" charset="0"/>
              </a:rPr>
              <a:t>Hráefni sem fer í grænu tunnuna </a:t>
            </a:r>
          </a:p>
          <a:p>
            <a:pPr marL="0" indent="0" eaLnBrk="1" hangingPunct="1">
              <a:buFontTx/>
              <a:buNone/>
            </a:pPr>
            <a:r>
              <a:rPr lang="is-IS" b="1" dirty="0" smtClean="0">
                <a:solidFill>
                  <a:schemeClr val="tx1"/>
                </a:solidFill>
                <a:latin typeface="Garamond" pitchFamily="18" charset="0"/>
              </a:rPr>
              <a:t>þarf að vera hreint</a:t>
            </a:r>
          </a:p>
          <a:p>
            <a:pPr marL="0" indent="0" eaLnBrk="1" hangingPunct="1">
              <a:buFontTx/>
              <a:buNone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	Fernur þarf að skola</a:t>
            </a:r>
          </a:p>
          <a:p>
            <a:pPr marL="0" indent="0" eaLnBrk="1" hangingPunct="1">
              <a:buFontTx/>
              <a:buNone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	Niðursuðudósir þarf að skola</a:t>
            </a:r>
          </a:p>
          <a:p>
            <a:pPr marL="0" indent="0" eaLnBrk="1" hangingPunct="1">
              <a:buFontTx/>
              <a:buNone/>
            </a:pPr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	Plastumbúðir þarf að skola</a:t>
            </a:r>
          </a:p>
          <a:p>
            <a:pPr marL="0" indent="0" eaLnBrk="1" hangingPunct="1">
              <a:buFontTx/>
              <a:buNone/>
            </a:pPr>
            <a:endParaRPr lang="is-IS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is-IS" b="1" dirty="0" smtClean="0">
                <a:solidFill>
                  <a:schemeClr val="tx1"/>
                </a:solidFill>
                <a:latin typeface="Garamond" pitchFamily="18" charset="0"/>
              </a:rPr>
              <a:t>	ATH aðeins að skola – ekki þvo</a:t>
            </a:r>
            <a:endParaRPr lang="en-GB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217092" name="Picture 4" descr="litiltu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5636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Flokkunarstöð í Gufunesi</a:t>
            </a:r>
            <a:endParaRPr lang="en-US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7475" y="3243263"/>
            <a:ext cx="3862388" cy="288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Garamond" pitchFamily="18" charset="0"/>
              </a:rPr>
              <a:t>  </a:t>
            </a:r>
          </a:p>
        </p:txBody>
      </p:sp>
      <p:pic>
        <p:nvPicPr>
          <p:cNvPr id="19460" name="Picture 7" descr="IMG_2049"/>
          <p:cNvPicPr>
            <a:picLocks noChangeAspect="1" noChangeArrowheads="1"/>
          </p:cNvPicPr>
          <p:nvPr/>
        </p:nvPicPr>
        <p:blipFill>
          <a:blip r:embed="rId2" cstate="print"/>
          <a:srcRect t="3648" b="19714"/>
          <a:stretch>
            <a:fillRect/>
          </a:stretch>
        </p:blipFill>
        <p:spPr bwMode="auto">
          <a:xfrm>
            <a:off x="1571604" y="3500438"/>
            <a:ext cx="623551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/>
          <a:srcRect t="18294" b="19637"/>
          <a:stretch>
            <a:fillRect/>
          </a:stretch>
        </p:blipFill>
        <p:spPr bwMode="auto">
          <a:xfrm>
            <a:off x="1571605" y="1247505"/>
            <a:ext cx="6215106" cy="22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85750"/>
            <a:ext cx="7315200" cy="1143000"/>
          </a:xfrm>
        </p:spPr>
        <p:txBody>
          <a:bodyPr/>
          <a:lstStyle/>
          <a:p>
            <a:pPr eaLnBrk="1" hangingPunct="1"/>
            <a:r>
              <a:rPr lang="is-IS" dirty="0" smtClean="0">
                <a:solidFill>
                  <a:schemeClr val="tx1"/>
                </a:solidFill>
                <a:latin typeface="Garamond" pitchFamily="18" charset="0"/>
              </a:rPr>
              <a:t>Brúna tunnan</a:t>
            </a:r>
            <a:endParaRPr lang="en-GB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600200"/>
            <a:ext cx="3340100" cy="4525963"/>
          </a:xfrm>
        </p:spPr>
        <p:txBody>
          <a:bodyPr/>
          <a:lstStyle/>
          <a:p>
            <a:pPr eaLnBrk="1" hangingPunct="1"/>
            <a:r>
              <a:rPr lang="is-IS" sz="2800" b="1" dirty="0" smtClean="0">
                <a:solidFill>
                  <a:schemeClr val="tx1"/>
                </a:solidFill>
                <a:latin typeface="Garamond" pitchFamily="18" charset="0"/>
              </a:rPr>
              <a:t>Lífrænn úrgangur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Ávextir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Grænmeti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Brauð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Egg og eggjaskurn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Kjöt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Fiskur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Tepokar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Kaffikorgur</a:t>
            </a:r>
          </a:p>
          <a:p>
            <a:pPr lvl="2" eaLnBrk="1" hangingPunct="1"/>
            <a:r>
              <a:rPr lang="is-IS" sz="2000" dirty="0" smtClean="0">
                <a:solidFill>
                  <a:schemeClr val="tx1"/>
                </a:solidFill>
                <a:latin typeface="Garamond" pitchFamily="18" charset="0"/>
              </a:rPr>
              <a:t>Hrísgrjón</a:t>
            </a:r>
            <a:endParaRPr lang="en-GB" sz="20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852738"/>
            <a:ext cx="17907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557338"/>
            <a:ext cx="17907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557338"/>
            <a:ext cx="17907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149725"/>
            <a:ext cx="17907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2852738"/>
            <a:ext cx="17907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4149725"/>
            <a:ext cx="17907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5445125"/>
            <a:ext cx="17907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2950" y="5445125"/>
            <a:ext cx="17907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2" descr="BrúnaTunna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338638"/>
            <a:ext cx="16002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Pressed Leaves design template">
  <a:themeElements>
    <a:clrScheme name="Pressed Leaves design templat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2_Pressed Leaves design 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sed Leav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ed Leav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ed Leaves design templat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357</Words>
  <Application>Microsoft Office PowerPoint</Application>
  <PresentationFormat>On-screen Show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2_Pressed Leaves design template</vt:lpstr>
      <vt:lpstr>STYKKISHÓLMSLEIÐIN í sorphirðu og endurvinnslu</vt:lpstr>
      <vt:lpstr>Stykkishólmur</vt:lpstr>
      <vt:lpstr>Ný leið uppfyllir eftirfarandi skilyrði</vt:lpstr>
      <vt:lpstr>Slide 4</vt:lpstr>
      <vt:lpstr>Kerfið</vt:lpstr>
      <vt:lpstr>Græna tunnan</vt:lpstr>
      <vt:lpstr>Græna tunnan</vt:lpstr>
      <vt:lpstr>Flokkunarstöð í Gufunesi</vt:lpstr>
      <vt:lpstr>Brúna tunnan</vt:lpstr>
      <vt:lpstr>Brúna tunnan</vt:lpstr>
      <vt:lpstr>Jarðgerðarvél</vt:lpstr>
      <vt:lpstr>Gráa tunnan</vt:lpstr>
      <vt:lpstr>Lykillinn að árangri er  kynning og fræðsla</vt:lpstr>
      <vt:lpstr>Flokkunarílát</vt:lpstr>
      <vt:lpstr>Hvar á að hafa tunnurnar?</vt:lpstr>
      <vt:lpstr>Árangur verkefnisins í Stykkishólmi</vt:lpstr>
      <vt:lpstr>Árangur verkefnisins í Stykkishólmi</vt:lpstr>
      <vt:lpstr>Sveitarfélög í 3 tunnu flokkun</vt:lpstr>
      <vt:lpstr>Slide 19</vt:lpstr>
    </vt:vector>
  </TitlesOfParts>
  <Company>Gamafelagid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Breytingar á sorphirðu í Stykkishólmi</dc:title>
  <dc:creator>Birgir Ásgeir Kristjánsson</dc:creator>
  <cp:lastModifiedBy>erla</cp:lastModifiedBy>
  <cp:revision>146</cp:revision>
  <dcterms:created xsi:type="dcterms:W3CDTF">2007-11-10T13:43:57Z</dcterms:created>
  <dcterms:modified xsi:type="dcterms:W3CDTF">2009-10-08T13:50:01Z</dcterms:modified>
</cp:coreProperties>
</file>