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90" r:id="rId2"/>
    <p:sldId id="479" r:id="rId3"/>
    <p:sldId id="498" r:id="rId4"/>
    <p:sldId id="482" r:id="rId5"/>
    <p:sldId id="488" r:id="rId6"/>
    <p:sldId id="430" r:id="rId7"/>
    <p:sldId id="492" r:id="rId8"/>
    <p:sldId id="435" r:id="rId9"/>
    <p:sldId id="471" r:id="rId10"/>
    <p:sldId id="483" r:id="rId11"/>
    <p:sldId id="451" r:id="rId12"/>
    <p:sldId id="470" r:id="rId13"/>
    <p:sldId id="447" r:id="rId14"/>
    <p:sldId id="478" r:id="rId15"/>
    <p:sldId id="502" r:id="rId16"/>
    <p:sldId id="511" r:id="rId17"/>
    <p:sldId id="506" r:id="rId18"/>
    <p:sldId id="500" r:id="rId19"/>
    <p:sldId id="504" r:id="rId20"/>
    <p:sldId id="505" r:id="rId21"/>
    <p:sldId id="513" r:id="rId22"/>
    <p:sldId id="495" r:id="rId23"/>
    <p:sldId id="484" r:id="rId24"/>
    <p:sldId id="493" r:id="rId25"/>
    <p:sldId id="497" r:id="rId26"/>
    <p:sldId id="485" r:id="rId27"/>
    <p:sldId id="508" r:id="rId28"/>
    <p:sldId id="486" r:id="rId29"/>
    <p:sldId id="509" r:id="rId30"/>
    <p:sldId id="510" r:id="rId31"/>
    <p:sldId id="512" r:id="rId32"/>
    <p:sldId id="507" r:id="rId33"/>
  </p:sldIdLst>
  <p:sldSz cx="9144000" cy="6858000" type="screen4x3"/>
  <p:notesSz cx="6797675" cy="9926638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5FE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369" autoAdjust="0"/>
    <p:restoredTop sz="49272" autoAdjust="0"/>
  </p:normalViewPr>
  <p:slideViewPr>
    <p:cSldViewPr>
      <p:cViewPr>
        <p:scale>
          <a:sx n="60" d="100"/>
          <a:sy n="60" d="100"/>
        </p:scale>
        <p:origin x="-61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C97A4-73BD-4144-BAF8-78AD05746530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BF198-2CDC-469F-8C38-85149B83A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dirty="0" smtClean="0">
                <a:latin typeface="Courier New" pitchFamily="49" charset="0"/>
                <a:cs typeface="Courier New" pitchFamily="49" charset="0"/>
              </a:rPr>
              <a:t>Fjölbreytt útgerð</a:t>
            </a:r>
          </a:p>
          <a:p>
            <a:r>
              <a:rPr lang="is-IS" dirty="0" smtClean="0">
                <a:latin typeface="Courier New" pitchFamily="49" charset="0"/>
                <a:cs typeface="Courier New" pitchFamily="49" charset="0"/>
              </a:rPr>
              <a:t>Fiskvinnsla</a:t>
            </a:r>
          </a:p>
          <a:p>
            <a:r>
              <a:rPr lang="is-IS" dirty="0" smtClean="0">
                <a:latin typeface="Courier New" pitchFamily="49" charset="0"/>
                <a:cs typeface="Courier New" pitchFamily="49" charset="0"/>
              </a:rPr>
              <a:t>Alþjóðlegir markaðir</a:t>
            </a:r>
          </a:p>
          <a:p>
            <a:r>
              <a:rPr lang="is-IS" dirty="0" smtClean="0">
                <a:latin typeface="Courier New" pitchFamily="49" charset="0"/>
                <a:cs typeface="Courier New" pitchFamily="49" charset="0"/>
              </a:rPr>
              <a:t>Smáframleiðsla til sjávar og sveita</a:t>
            </a:r>
          </a:p>
          <a:p>
            <a:r>
              <a:rPr lang="is-IS" dirty="0" smtClean="0">
                <a:latin typeface="Courier New" pitchFamily="49" charset="0"/>
                <a:cs typeface="Courier New" pitchFamily="49" charset="0"/>
              </a:rPr>
              <a:t>Vöruþróun</a:t>
            </a:r>
          </a:p>
          <a:p>
            <a:r>
              <a:rPr lang="is-IS" dirty="0" smtClean="0">
                <a:latin typeface="Courier New" pitchFamily="49" charset="0"/>
                <a:cs typeface="Courier New" pitchFamily="49" charset="0"/>
              </a:rPr>
              <a:t>Nýsköpun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is-IS" dirty="0" smtClean="0"/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Tveir tindar (vetur og sumar)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Fjölbreytt afþreying sem byggir á náttúru og menningu staðarins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Upplifun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Viðburðir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Vöruþróun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Markaðssetning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is-IS" dirty="0" smtClean="0"/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SKAPANDI ATVINNUGREINAR</a:t>
            </a:r>
          </a:p>
          <a:p>
            <a:pPr>
              <a:buNone/>
            </a:pPr>
            <a:endParaRPr lang="is-IS" b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is-IS" dirty="0" smtClean="0">
                <a:latin typeface="Courier New" pitchFamily="49" charset="0"/>
                <a:ea typeface="Cambria Math" pitchFamily="18" charset="0"/>
                <a:cs typeface="Courier New" pitchFamily="49" charset="0"/>
              </a:rPr>
              <a:t>sköpun er uppspretta athafna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listir</a:t>
            </a:r>
          </a:p>
          <a:p>
            <a:pPr>
              <a:buNone/>
            </a:pPr>
            <a:r>
              <a:rPr lang="is-IS" dirty="0" err="1" smtClean="0">
                <a:latin typeface="Courier New" pitchFamily="49" charset="0"/>
                <a:cs typeface="Courier New" pitchFamily="49" charset="0"/>
              </a:rPr>
              <a:t>arkítektúr</a:t>
            </a: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dirty="0" err="1" smtClean="0">
                <a:latin typeface="Courier New" pitchFamily="49" charset="0"/>
                <a:cs typeface="Courier New" pitchFamily="49" charset="0"/>
              </a:rPr>
              <a:t>hönnnun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menningarstarf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viðburðir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kvikmyndir</a:t>
            </a:r>
          </a:p>
          <a:p>
            <a:endParaRPr lang="is-IS" dirty="0" smtClean="0"/>
          </a:p>
          <a:p>
            <a:pPr>
              <a:buNone/>
            </a:pPr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mikill vöxtur</a:t>
            </a:r>
          </a:p>
          <a:p>
            <a:pPr>
              <a:buNone/>
            </a:pPr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menntun vaxandi</a:t>
            </a:r>
          </a:p>
          <a:p>
            <a:pPr>
              <a:buNone/>
            </a:pPr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 Leiðir af sér fjölbreytni og mannauð</a:t>
            </a:r>
          </a:p>
          <a:p>
            <a:pPr>
              <a:buNone/>
            </a:pPr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Sambland lista, raungreina og fleiri þátta áhugavert</a:t>
            </a:r>
          </a:p>
          <a:p>
            <a:pPr>
              <a:buNone/>
            </a:pPr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Mastersnám listaháskólans að hluta úti á landi</a:t>
            </a:r>
          </a:p>
          <a:p>
            <a:pPr>
              <a:buNone/>
            </a:pPr>
            <a:endParaRPr lang="is-IS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ORKA</a:t>
            </a:r>
          </a:p>
          <a:p>
            <a:pPr>
              <a:buNone/>
            </a:pP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beisla öldu- og vindorku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nýta til </a:t>
            </a:r>
            <a:r>
              <a:rPr lang="is-IS" dirty="0" err="1" smtClean="0">
                <a:latin typeface="Courier New" pitchFamily="49" charset="0"/>
                <a:cs typeface="Courier New" pitchFamily="49" charset="0"/>
              </a:rPr>
              <a:t>staðb</a:t>
            </a:r>
            <a:r>
              <a:rPr lang="is-IS" dirty="0" smtClean="0">
                <a:latin typeface="Courier New" pitchFamily="49" charset="0"/>
                <a:cs typeface="Courier New" pitchFamily="49" charset="0"/>
              </a:rPr>
              <a:t>undinnar </a:t>
            </a:r>
            <a:r>
              <a:rPr lang="is-IS" dirty="0" err="1" smtClean="0">
                <a:latin typeface="Courier New" pitchFamily="49" charset="0"/>
                <a:cs typeface="Courier New" pitchFamily="49" charset="0"/>
              </a:rPr>
              <a:t>framleiðslu</a:t>
            </a: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metanól – lífrænt eldsneyti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gagnaver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lægri </a:t>
            </a:r>
            <a:r>
              <a:rPr lang="is-IS" dirty="0" err="1" smtClean="0">
                <a:latin typeface="Courier New" pitchFamily="49" charset="0"/>
                <a:cs typeface="Courier New" pitchFamily="49" charset="0"/>
              </a:rPr>
              <a:t>húshitunarkostnaður</a:t>
            </a: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is-IS" sz="1200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3241B-3CCA-4EF2-B134-E18F8983B633}" type="slidenum">
              <a:rPr lang="en-US"/>
              <a:pPr/>
              <a:t>17</a:t>
            </a:fld>
            <a:endParaRPr lang="en-US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SAMFÉLAGIÐ eftir 20 ár</a:t>
            </a:r>
          </a:p>
          <a:p>
            <a:pPr>
              <a:buNone/>
            </a:pP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Mörg </a:t>
            </a:r>
            <a:r>
              <a:rPr lang="is-IS" dirty="0" err="1" smtClean="0">
                <a:latin typeface="Courier New" pitchFamily="49" charset="0"/>
                <a:cs typeface="Courier New" pitchFamily="49" charset="0"/>
              </a:rPr>
              <a:t>stöndug</a:t>
            </a:r>
            <a:r>
              <a:rPr lang="is-IS" dirty="0" smtClean="0">
                <a:latin typeface="Courier New" pitchFamily="49" charset="0"/>
                <a:cs typeface="Courier New" pitchFamily="49" charset="0"/>
              </a:rPr>
              <a:t> fyrirtæki í ólíkum atvinnugreinum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Vinnumarkaður sem einkennist af hæfni, frumkvæði og metnaði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Fjölbreytt félagslíf og öflugt menningarstarf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Öflug og </a:t>
            </a:r>
            <a:r>
              <a:rPr lang="is-IS" dirty="0" err="1" smtClean="0">
                <a:latin typeface="Courier New" pitchFamily="49" charset="0"/>
                <a:cs typeface="Courier New" pitchFamily="49" charset="0"/>
              </a:rPr>
              <a:t>fj</a:t>
            </a:r>
            <a:r>
              <a:rPr lang="is-IS" dirty="0" smtClean="0">
                <a:latin typeface="Courier New" pitchFamily="49" charset="0"/>
                <a:cs typeface="Courier New" pitchFamily="49" charset="0"/>
              </a:rPr>
              <a:t>ölbreytt opinber þjónusta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Jafn </a:t>
            </a:r>
            <a:r>
              <a:rPr lang="is-IS" dirty="0" err="1" smtClean="0">
                <a:latin typeface="Courier New" pitchFamily="49" charset="0"/>
                <a:cs typeface="Courier New" pitchFamily="49" charset="0"/>
              </a:rPr>
              <a:t>staðbundinn</a:t>
            </a:r>
            <a:r>
              <a:rPr lang="is-IS" dirty="0" smtClean="0">
                <a:latin typeface="Courier New" pitchFamily="49" charset="0"/>
                <a:cs typeface="Courier New" pitchFamily="49" charset="0"/>
              </a:rPr>
              <a:t> hagvöxtur frá ári til árs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is-IS" dirty="0" smtClean="0"/>
          </a:p>
          <a:p>
            <a:pPr>
              <a:buNone/>
            </a:pPr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EFNAHAGUR</a:t>
            </a:r>
          </a:p>
          <a:p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Fjölbreytt atvinna</a:t>
            </a:r>
          </a:p>
          <a:p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Lífsgæði</a:t>
            </a:r>
          </a:p>
          <a:p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Góð opinber þjónusta</a:t>
            </a:r>
          </a:p>
          <a:p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Sterkur íbúðamarkaður</a:t>
            </a:r>
          </a:p>
          <a:p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Möguleiki til að skapa sjálfum sér lífsviðurværi með nýsköpun</a:t>
            </a:r>
          </a:p>
          <a:p>
            <a:endParaRPr lang="is-IS" sz="1000" dirty="0" smtClean="0"/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s-I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MENNING</a:t>
            </a:r>
            <a:r>
              <a:rPr kumimoji="0" lang="is-I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– SJÁLFSMYND - FÉLAGSLÍF</a:t>
            </a:r>
            <a:endParaRPr kumimoji="0" lang="is-I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s-I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s-I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Öflugt félagslíf</a:t>
            </a:r>
            <a:r>
              <a:rPr kumimoji="0" lang="is-I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</a:t>
            </a:r>
            <a:endParaRPr kumimoji="0" lang="is-I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s-I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Góð opinber þjónusta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s-I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Sterk sjálfsmynd íbúa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s-I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Gott </a:t>
            </a:r>
            <a:r>
              <a:rPr kumimoji="0" lang="is-I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aðg</a:t>
            </a:r>
            <a:r>
              <a:rPr kumimoji="0" lang="is-I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engi að menntun á öllum stigum og möguleiki til sí- og endurmenntunar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s-I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Sterk tengslanet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s-I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SAMFÉLAGIÐ eftir 20 ár</a:t>
            </a:r>
          </a:p>
          <a:p>
            <a:pPr>
              <a:buNone/>
            </a:pPr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séð frá </a:t>
            </a:r>
            <a:r>
              <a:rPr lang="is-IS" sz="1200" dirty="0" err="1" smtClean="0">
                <a:latin typeface="Courier New" pitchFamily="49" charset="0"/>
                <a:cs typeface="Courier New" pitchFamily="49" charset="0"/>
              </a:rPr>
              <a:t>fyrirtækjum</a:t>
            </a:r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 - efnahagur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Stuðningur við vöruþróun, nýsköpun og markaðssetningu</a:t>
            </a:r>
          </a:p>
          <a:p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Öflugur vinnumarkaður</a:t>
            </a:r>
          </a:p>
          <a:p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Samvinna í samkeppni</a:t>
            </a:r>
          </a:p>
          <a:p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Sterkir innviðir</a:t>
            </a:r>
          </a:p>
          <a:p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Góðar </a:t>
            </a:r>
            <a:r>
              <a:rPr lang="is-IS" sz="1200" dirty="0" err="1" smtClean="0">
                <a:latin typeface="Courier New" pitchFamily="49" charset="0"/>
                <a:cs typeface="Courier New" pitchFamily="49" charset="0"/>
              </a:rPr>
              <a:t>sam</a:t>
            </a:r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göngur</a:t>
            </a:r>
          </a:p>
          <a:p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Rannsóknir sem styðja atvinnulíf og efla grunngerð</a:t>
            </a:r>
          </a:p>
          <a:p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Rannsókna- og þróunarsjóðir</a:t>
            </a: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endParaRPr lang="is-IS" dirty="0" smtClean="0"/>
          </a:p>
          <a:p>
            <a:pPr>
              <a:buNone/>
              <a:defRPr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MENNING – SJÁLFSMYND - FÉLAGSLÍF</a:t>
            </a:r>
          </a:p>
          <a:p>
            <a:pPr lvl="0">
              <a:buNone/>
              <a:defRPr/>
            </a:pPr>
            <a:endParaRPr lang="is-IS" dirty="0" smtClean="0"/>
          </a:p>
          <a:p>
            <a:pPr lvl="0">
              <a:defRPr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FÉLAGSMÁL</a:t>
            </a:r>
          </a:p>
          <a:p>
            <a:pPr lvl="0">
              <a:defRPr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VINNUMENNING</a:t>
            </a:r>
          </a:p>
          <a:p>
            <a:pPr lvl="0">
              <a:defRPr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FRAMFARAMENNING</a:t>
            </a:r>
          </a:p>
          <a:p>
            <a:pPr lvl="0">
              <a:defRPr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FRUMKVÖÐLASAMFÉLAG</a:t>
            </a:r>
          </a:p>
          <a:p>
            <a:pPr lvl="0">
              <a:defRPr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STERK ÍMYND</a:t>
            </a:r>
          </a:p>
          <a:p>
            <a:endParaRPr lang="is-IS" dirty="0" smtClean="0"/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Samantekið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Margir </a:t>
            </a:r>
            <a:r>
              <a:rPr lang="is-IS" dirty="0" err="1" smtClean="0">
                <a:latin typeface="Courier New" pitchFamily="49" charset="0"/>
                <a:cs typeface="Courier New" pitchFamily="49" charset="0"/>
              </a:rPr>
              <a:t>burðars</a:t>
            </a:r>
            <a:r>
              <a:rPr lang="is-IS" dirty="0" smtClean="0">
                <a:latin typeface="Courier New" pitchFamily="49" charset="0"/>
                <a:cs typeface="Courier New" pitchFamily="49" charset="0"/>
              </a:rPr>
              <a:t>tólpar í </a:t>
            </a:r>
            <a:r>
              <a:rPr lang="is-IS" dirty="0" err="1" smtClean="0">
                <a:latin typeface="Courier New" pitchFamily="49" charset="0"/>
                <a:cs typeface="Courier New" pitchFamily="49" charset="0"/>
              </a:rPr>
              <a:t>atvinnulífinu</a:t>
            </a: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Fyrirtæki skila góðri afkomu í margvíslegum atvinnugreinum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Vinnumenning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Frumkvöðlar í efnahags- og félagsmálum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Sterk tengslanet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SAMFÉLAGIÐ eftir 20 ár</a:t>
            </a:r>
          </a:p>
          <a:p>
            <a:pPr>
              <a:buNone/>
            </a:pP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Mörg </a:t>
            </a:r>
            <a:r>
              <a:rPr lang="is-IS" dirty="0" err="1" smtClean="0">
                <a:latin typeface="Courier New" pitchFamily="49" charset="0"/>
                <a:cs typeface="Courier New" pitchFamily="49" charset="0"/>
              </a:rPr>
              <a:t>stöndug</a:t>
            </a:r>
            <a:r>
              <a:rPr lang="is-IS" dirty="0" smtClean="0">
                <a:latin typeface="Courier New" pitchFamily="49" charset="0"/>
                <a:cs typeface="Courier New" pitchFamily="49" charset="0"/>
              </a:rPr>
              <a:t> fyrirtæki í ólíkum atvinnugreinum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Vinnumarkaður sem einkennist af hæfni, frumkvæði og metnaði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Fjölbreytt félagslíf og öflugt menningarstarf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Öflug og </a:t>
            </a:r>
            <a:r>
              <a:rPr lang="is-IS" dirty="0" err="1" smtClean="0">
                <a:latin typeface="Courier New" pitchFamily="49" charset="0"/>
                <a:cs typeface="Courier New" pitchFamily="49" charset="0"/>
              </a:rPr>
              <a:t>fj</a:t>
            </a:r>
            <a:r>
              <a:rPr lang="is-IS" dirty="0" smtClean="0">
                <a:latin typeface="Courier New" pitchFamily="49" charset="0"/>
                <a:cs typeface="Courier New" pitchFamily="49" charset="0"/>
              </a:rPr>
              <a:t>ölbreytt opinber þjónusta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Jafn </a:t>
            </a:r>
            <a:r>
              <a:rPr lang="is-IS" dirty="0" err="1" smtClean="0">
                <a:latin typeface="Courier New" pitchFamily="49" charset="0"/>
                <a:cs typeface="Courier New" pitchFamily="49" charset="0"/>
              </a:rPr>
              <a:t>staðbundinn</a:t>
            </a:r>
            <a:r>
              <a:rPr lang="is-IS" dirty="0" smtClean="0">
                <a:latin typeface="Courier New" pitchFamily="49" charset="0"/>
                <a:cs typeface="Courier New" pitchFamily="49" charset="0"/>
              </a:rPr>
              <a:t> hagvöxtur frá ári til árs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is-IS" dirty="0" smtClean="0"/>
          </a:p>
          <a:p>
            <a:pPr>
              <a:buNone/>
            </a:pPr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EFNAHAGUR</a:t>
            </a:r>
          </a:p>
          <a:p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Fjölbreytt atvinna</a:t>
            </a:r>
          </a:p>
          <a:p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Lífsgæði</a:t>
            </a:r>
          </a:p>
          <a:p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Góð opinber þjónusta</a:t>
            </a:r>
          </a:p>
          <a:p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Sterkur íbúðamarkaður</a:t>
            </a:r>
          </a:p>
          <a:p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Möguleiki til að skapa sjálfum sér lífsviðurværi með nýsköpun</a:t>
            </a:r>
          </a:p>
          <a:p>
            <a:endParaRPr lang="is-IS" sz="1000" dirty="0" smtClean="0"/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s-I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MENNING</a:t>
            </a:r>
            <a:r>
              <a:rPr kumimoji="0" lang="is-I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– SJÁLFSMYND - FÉLAGSLÍF</a:t>
            </a:r>
            <a:endParaRPr kumimoji="0" lang="is-I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s-I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s-I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Öflugt félagslíf</a:t>
            </a:r>
            <a:r>
              <a:rPr kumimoji="0" lang="is-I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</a:t>
            </a:r>
            <a:endParaRPr kumimoji="0" lang="is-I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s-I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Góð opinber þjónusta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s-I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Sterk sjálfsmynd íbúa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s-I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Gott </a:t>
            </a:r>
            <a:r>
              <a:rPr kumimoji="0" lang="is-I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aðg</a:t>
            </a:r>
            <a:r>
              <a:rPr kumimoji="0" lang="is-I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engi að menntun á öllum stigum og möguleiki til sí- og endurmenntunar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s-I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Sterk tengslanet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s-I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SAMFÉLAGIÐ eftir 20 ár</a:t>
            </a:r>
          </a:p>
          <a:p>
            <a:pPr>
              <a:buNone/>
            </a:pPr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séð frá </a:t>
            </a:r>
            <a:r>
              <a:rPr lang="is-IS" sz="1200" dirty="0" err="1" smtClean="0">
                <a:latin typeface="Courier New" pitchFamily="49" charset="0"/>
                <a:cs typeface="Courier New" pitchFamily="49" charset="0"/>
              </a:rPr>
              <a:t>fyrirtækjum</a:t>
            </a:r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 - efnahagur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Stuðningur við vöruþróun, nýsköpun og markaðssetningu</a:t>
            </a:r>
          </a:p>
          <a:p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Öflugur vinnumarkaður</a:t>
            </a:r>
          </a:p>
          <a:p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Samvinna í samkeppni</a:t>
            </a:r>
          </a:p>
          <a:p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Sterkir innviðir</a:t>
            </a:r>
          </a:p>
          <a:p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Góðar </a:t>
            </a:r>
            <a:r>
              <a:rPr lang="is-IS" sz="1200" dirty="0" err="1" smtClean="0">
                <a:latin typeface="Courier New" pitchFamily="49" charset="0"/>
                <a:cs typeface="Courier New" pitchFamily="49" charset="0"/>
              </a:rPr>
              <a:t>sam</a:t>
            </a:r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göngur</a:t>
            </a:r>
          </a:p>
          <a:p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Rannsóknir sem styðja atvinnulíf og efla grunngerð</a:t>
            </a:r>
          </a:p>
          <a:p>
            <a:r>
              <a:rPr lang="is-IS" sz="1200" dirty="0" smtClean="0">
                <a:latin typeface="Courier New" pitchFamily="49" charset="0"/>
                <a:cs typeface="Courier New" pitchFamily="49" charset="0"/>
              </a:rPr>
              <a:t>Rannsókna- og þróunarsjóðir</a:t>
            </a: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endParaRPr lang="is-IS" dirty="0" smtClean="0"/>
          </a:p>
          <a:p>
            <a:pPr>
              <a:buNone/>
              <a:defRPr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MENNING – SJÁLFSMYND - FÉLAGSLÍF</a:t>
            </a:r>
          </a:p>
          <a:p>
            <a:pPr lvl="0">
              <a:buNone/>
              <a:defRPr/>
            </a:pPr>
            <a:endParaRPr lang="is-IS" dirty="0" smtClean="0"/>
          </a:p>
          <a:p>
            <a:pPr lvl="0">
              <a:defRPr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FÉLAGSMÁL</a:t>
            </a:r>
          </a:p>
          <a:p>
            <a:pPr lvl="0">
              <a:defRPr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VINNUMENNING</a:t>
            </a:r>
          </a:p>
          <a:p>
            <a:pPr lvl="0">
              <a:defRPr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FRAMFARAMENNING</a:t>
            </a:r>
          </a:p>
          <a:p>
            <a:pPr lvl="0">
              <a:defRPr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FRUMKVÖÐLASAMFÉLAG</a:t>
            </a:r>
          </a:p>
          <a:p>
            <a:pPr lvl="0">
              <a:defRPr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STERK ÍMYND</a:t>
            </a:r>
          </a:p>
          <a:p>
            <a:endParaRPr lang="is-IS" dirty="0" smtClean="0"/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Samantekið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Margir </a:t>
            </a:r>
            <a:r>
              <a:rPr lang="is-IS" dirty="0" err="1" smtClean="0">
                <a:latin typeface="Courier New" pitchFamily="49" charset="0"/>
                <a:cs typeface="Courier New" pitchFamily="49" charset="0"/>
              </a:rPr>
              <a:t>burðars</a:t>
            </a:r>
            <a:r>
              <a:rPr lang="is-IS" dirty="0" smtClean="0">
                <a:latin typeface="Courier New" pitchFamily="49" charset="0"/>
                <a:cs typeface="Courier New" pitchFamily="49" charset="0"/>
              </a:rPr>
              <a:t>tólpar í </a:t>
            </a:r>
            <a:r>
              <a:rPr lang="is-IS" dirty="0" err="1" smtClean="0">
                <a:latin typeface="Courier New" pitchFamily="49" charset="0"/>
                <a:cs typeface="Courier New" pitchFamily="49" charset="0"/>
              </a:rPr>
              <a:t>atvinnulífinu</a:t>
            </a: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Fyrirtæki skila góðri afkomu í margvíslegum atvinnugreinum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Vinnumenning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Frumkvöðlar í efnahags- og félagsmálum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Sterk tengslanet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F198-2CDC-469F-8C38-85149B83AC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B801C-FEFA-4687-9927-4DFC1BAFA55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3EE02-2FAA-4A54-A7FC-C802B6B19F50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810BC-345A-47F7-BD74-39E099475B6B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18757D-A2C4-4427-B2E7-ED330463023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3EE53-DB40-47F5-9987-C640ACD0BF29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5345C-E6ED-4025-830C-1B384A511C9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058CE-3F64-4DFA-BA4A-35DFE247A2E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AF9BD-1E6C-468A-8DAC-53B7B13B707B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26025-28F8-432B-AB78-827C74C9CA4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8434B-30D5-45DB-9817-2FA11D56C680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D446D-B56D-4A1E-B161-A23AD9535A83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06419-51C4-4A83-96F5-D225F56EC98C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71A329-5501-4489-A16D-F6D275E0B2BD}" type="slidenum">
              <a:rPr lang="is-IS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39" y="0"/>
            <a:ext cx="91443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2910" y="3714752"/>
            <a:ext cx="82153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s-IS" sz="3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BYGGÐ Á </a:t>
            </a:r>
            <a:r>
              <a:rPr lang="is-IS" sz="3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TÍMAMÓTUM</a:t>
            </a:r>
          </a:p>
          <a:p>
            <a:pPr>
              <a:buNone/>
            </a:pPr>
            <a:endParaRPr lang="is-IS" sz="3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sz="28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Sjálfbær þróun sem hugmyndafræði um eflingu samfélags</a:t>
            </a:r>
            <a:endParaRPr lang="is-IS" sz="14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Er </a:t>
            </a:r>
            <a:r>
              <a:rPr lang="is-IS" dirty="0" err="1" smtClean="0">
                <a:latin typeface="Courier New" pitchFamily="49" charset="0"/>
                <a:cs typeface="Courier New" pitchFamily="49" charset="0"/>
              </a:rPr>
              <a:t>þessi</a:t>
            </a:r>
            <a:r>
              <a:rPr lang="is-IS" dirty="0" smtClean="0">
                <a:latin typeface="Courier New" pitchFamily="49" charset="0"/>
                <a:cs typeface="Courier New" pitchFamily="49" charset="0"/>
              </a:rPr>
              <a:t> leið fær?</a:t>
            </a:r>
          </a:p>
          <a:p>
            <a:pPr>
              <a:buNone/>
            </a:pP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Hvaða </a:t>
            </a:r>
            <a:r>
              <a:rPr lang="is-IS" dirty="0" err="1" smtClean="0">
                <a:latin typeface="Courier New" pitchFamily="49" charset="0"/>
                <a:cs typeface="Courier New" pitchFamily="49" charset="0"/>
              </a:rPr>
              <a:t>aðstæður</a:t>
            </a:r>
            <a:r>
              <a:rPr lang="is-IS" dirty="0" smtClean="0">
                <a:latin typeface="Courier New" pitchFamily="49" charset="0"/>
                <a:cs typeface="Courier New" pitchFamily="49" charset="0"/>
              </a:rPr>
              <a:t> eru </a:t>
            </a:r>
            <a:r>
              <a:rPr lang="is-IS" dirty="0" err="1" smtClean="0">
                <a:latin typeface="Courier New" pitchFamily="49" charset="0"/>
                <a:cs typeface="Courier New" pitchFamily="49" charset="0"/>
              </a:rPr>
              <a:t>fyrir</a:t>
            </a:r>
            <a:r>
              <a:rPr lang="is-IS" dirty="0" smtClean="0">
                <a:latin typeface="Courier New" pitchFamily="49" charset="0"/>
                <a:cs typeface="Courier New" pitchFamily="49" charset="0"/>
              </a:rPr>
              <a:t> hendi til að líklegra sé að þetta náist fram?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Hvaða starfsemi er fyrir hendi?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77871"/>
            <a:ext cx="8229600" cy="5851525"/>
          </a:xfrm>
        </p:spPr>
        <p:txBody>
          <a:bodyPr/>
          <a:lstStyle/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STARFSEMI – ATHAFNIR (SOFTWARE)</a:t>
            </a:r>
          </a:p>
          <a:p>
            <a:pPr>
              <a:buNone/>
            </a:pP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MATVÆLI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FERÐAÞJÓNUSTA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SKAPANDI GREINAR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ORKA - sjávarorka</a:t>
            </a: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OPINBER ÞJÓNUSTA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is-IS" dirty="0" smtClean="0"/>
          </a:p>
          <a:p>
            <a:pPr>
              <a:buNone/>
            </a:pPr>
            <a:endParaRPr lang="is-IS" dirty="0" smtClean="0"/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AÐSTAÐA – UMGJÖRÐ (HARDWARE)</a:t>
            </a:r>
          </a:p>
          <a:p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Þekkingarsetur (Nýheimar)</a:t>
            </a: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Hönnunarsmiðja (FabLab)</a:t>
            </a: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dirty="0" err="1" smtClean="0">
                <a:latin typeface="Courier New" pitchFamily="49" charset="0"/>
                <a:cs typeface="Courier New" pitchFamily="49" charset="0"/>
              </a:rPr>
              <a:t>Heppa</a:t>
            </a:r>
            <a:r>
              <a:rPr lang="is-IS" dirty="0" smtClean="0">
                <a:latin typeface="Courier New" pitchFamily="49" charset="0"/>
                <a:cs typeface="Courier New" pitchFamily="49" charset="0"/>
              </a:rPr>
              <a:t>(Skapandi greinar)</a:t>
            </a: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Matarsmiðja (Food lab)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Vatnajökulsþjóðgarður</a:t>
            </a:r>
            <a:endParaRPr lang="is-IS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algn="r">
              <a:buNone/>
            </a:pPr>
            <a:endParaRPr lang="is-IS" dirty="0" smtClean="0"/>
          </a:p>
          <a:p>
            <a:pPr algn="r">
              <a:buNone/>
            </a:pPr>
            <a:endParaRPr lang="is-IS" dirty="0" smtClean="0"/>
          </a:p>
          <a:p>
            <a:pPr algn="r">
              <a:buNone/>
            </a:pPr>
            <a:endParaRPr lang="is-IS" dirty="0" smtClean="0"/>
          </a:p>
          <a:p>
            <a:pPr algn="r">
              <a:buNone/>
            </a:pPr>
            <a:endParaRPr lang="is-IS" sz="2800" dirty="0" smtClean="0"/>
          </a:p>
          <a:p>
            <a:pPr algn="r">
              <a:buNone/>
            </a:pPr>
            <a:r>
              <a:rPr lang="is-IS" sz="2800" dirty="0" smtClean="0">
                <a:latin typeface="Courier New" pitchFamily="49" charset="0"/>
                <a:cs typeface="Courier New" pitchFamily="49" charset="0"/>
              </a:rPr>
              <a:t>tilraun um Hornafjörð</a:t>
            </a:r>
          </a:p>
          <a:p>
            <a:pPr algn="r">
              <a:buNone/>
            </a:pPr>
            <a:endParaRPr lang="is-IS" sz="2800" dirty="0" smtClean="0">
              <a:latin typeface="Courier New" pitchFamily="49" charset="0"/>
              <a:cs typeface="Courier New" pitchFamily="49" charset="0"/>
            </a:endParaRPr>
          </a:p>
          <a:p>
            <a:pPr algn="r">
              <a:buNone/>
            </a:pPr>
            <a:r>
              <a:rPr lang="is-IS" sz="2800" dirty="0" smtClean="0">
                <a:latin typeface="Courier New" pitchFamily="49" charset="0"/>
                <a:cs typeface="Courier New" pitchFamily="49" charset="0"/>
              </a:rPr>
              <a:t>gera </a:t>
            </a:r>
            <a:r>
              <a:rPr lang="is-IS" sz="2800" dirty="0" err="1" smtClean="0">
                <a:latin typeface="Courier New" pitchFamily="49" charset="0"/>
                <a:cs typeface="Courier New" pitchFamily="49" charset="0"/>
              </a:rPr>
              <a:t>hlu</a:t>
            </a:r>
            <a:r>
              <a:rPr lang="is-IS" sz="2800" dirty="0" smtClean="0">
                <a:latin typeface="Courier New" pitchFamily="49" charset="0"/>
                <a:cs typeface="Courier New" pitchFamily="49" charset="0"/>
              </a:rPr>
              <a:t>tina </a:t>
            </a:r>
            <a:r>
              <a:rPr lang="is-IS" sz="2800" dirty="0" smtClean="0">
                <a:latin typeface="Courier New" pitchFamily="49" charset="0"/>
                <a:cs typeface="Courier New" pitchFamily="49" charset="0"/>
              </a:rPr>
              <a:t>vel</a:t>
            </a:r>
          </a:p>
          <a:p>
            <a:pPr algn="r">
              <a:buNone/>
            </a:pPr>
            <a:endParaRPr lang="is-IS" sz="2800" dirty="0" smtClean="0">
              <a:latin typeface="Courier New" pitchFamily="49" charset="0"/>
              <a:cs typeface="Courier New" pitchFamily="49" charset="0"/>
            </a:endParaRPr>
          </a:p>
          <a:p>
            <a:pPr algn="r">
              <a:buNone/>
            </a:pPr>
            <a:r>
              <a:rPr lang="is-IS" sz="2800" dirty="0" smtClean="0">
                <a:latin typeface="Courier New" pitchFamily="49" charset="0"/>
                <a:cs typeface="Courier New" pitchFamily="49" charset="0"/>
              </a:rPr>
              <a:t>Gæði og magn !</a:t>
            </a:r>
            <a:endParaRPr lang="is-IS" sz="28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46045"/>
            <a:ext cx="8715436" cy="6597665"/>
          </a:xfrm>
        </p:spPr>
        <p:txBody>
          <a:bodyPr/>
          <a:lstStyle/>
          <a:p>
            <a:pPr algn="r">
              <a:buNone/>
            </a:pPr>
            <a:endParaRPr lang="is-IS" sz="2800" dirty="0" smtClean="0">
              <a:latin typeface="Courier New" pitchFamily="49" charset="0"/>
              <a:ea typeface="Cambria Math" pitchFamily="18" charset="0"/>
              <a:cs typeface="Courier New" pitchFamily="49" charset="0"/>
            </a:endParaRPr>
          </a:p>
          <a:p>
            <a:pPr>
              <a:buNone/>
            </a:pPr>
            <a:r>
              <a:rPr lang="is-IS" sz="2800" dirty="0" smtClean="0">
                <a:latin typeface="Courier New" pitchFamily="49" charset="0"/>
                <a:ea typeface="Cambria Math" pitchFamily="18" charset="0"/>
                <a:cs typeface="Courier New" pitchFamily="49" charset="0"/>
              </a:rPr>
              <a:t>Áhersla </a:t>
            </a:r>
            <a:r>
              <a:rPr lang="is-IS" sz="2800" dirty="0" smtClean="0">
                <a:latin typeface="Courier New" pitchFamily="49" charset="0"/>
                <a:ea typeface="Cambria Math" pitchFamily="18" charset="0"/>
                <a:cs typeface="Courier New" pitchFamily="49" charset="0"/>
              </a:rPr>
              <a:t>Sveitarfélagsins Hornafjarðar í byggðamálum</a:t>
            </a:r>
          </a:p>
          <a:p>
            <a:pPr>
              <a:buNone/>
            </a:pPr>
            <a:endParaRPr lang="is-IS" sz="2800" dirty="0" smtClean="0">
              <a:latin typeface="Courier New" pitchFamily="49" charset="0"/>
              <a:ea typeface="Cambria Math" pitchFamily="18" charset="0"/>
              <a:cs typeface="Courier New" pitchFamily="49" charset="0"/>
            </a:endParaRPr>
          </a:p>
          <a:p>
            <a:pPr>
              <a:buNone/>
            </a:pPr>
            <a:r>
              <a:rPr lang="is-IS" sz="2800" dirty="0" smtClean="0">
                <a:latin typeface="Courier New" pitchFamily="49" charset="0"/>
                <a:ea typeface="Cambria Math" pitchFamily="18" charset="0"/>
                <a:cs typeface="Courier New" pitchFamily="49" charset="0"/>
              </a:rPr>
              <a:t>Nýheimar</a:t>
            </a:r>
          </a:p>
          <a:p>
            <a:pPr>
              <a:buNone/>
            </a:pPr>
            <a:r>
              <a:rPr lang="is-IS" sz="2800" dirty="0" smtClean="0">
                <a:latin typeface="Courier New" pitchFamily="49" charset="0"/>
                <a:ea typeface="Cambria Math" pitchFamily="18" charset="0"/>
                <a:cs typeface="Courier New" pitchFamily="49" charset="0"/>
              </a:rPr>
              <a:t>Vatnajökulsþjóðgarður</a:t>
            </a:r>
            <a:endParaRPr lang="is-IS" sz="2800" dirty="0" smtClean="0">
              <a:latin typeface="Courier New" pitchFamily="49" charset="0"/>
              <a:ea typeface="Cambria Math" pitchFamily="18" charset="0"/>
              <a:cs typeface="Courier New" pitchFamily="49" charset="0"/>
            </a:endParaRPr>
          </a:p>
          <a:p>
            <a:pPr>
              <a:buNone/>
            </a:pPr>
            <a:r>
              <a:rPr lang="is-IS" sz="2800" dirty="0" smtClean="0">
                <a:latin typeface="Courier New" pitchFamily="49" charset="0"/>
                <a:ea typeface="Cambria Math" pitchFamily="18" charset="0"/>
                <a:cs typeface="Courier New" pitchFamily="49" charset="0"/>
              </a:rPr>
              <a:t>Vöxtur innan frá</a:t>
            </a:r>
          </a:p>
          <a:p>
            <a:pPr>
              <a:buNone/>
            </a:pPr>
            <a:r>
              <a:rPr lang="is-IS" sz="2800" dirty="0" smtClean="0">
                <a:latin typeface="Courier New" pitchFamily="49" charset="0"/>
                <a:ea typeface="Cambria Math" pitchFamily="18" charset="0"/>
                <a:cs typeface="Courier New" pitchFamily="49" charset="0"/>
              </a:rPr>
              <a:t>Sjálfbær nýting </a:t>
            </a:r>
            <a:r>
              <a:rPr lang="is-IS" sz="2800" dirty="0" smtClean="0">
                <a:latin typeface="Courier New" pitchFamily="49" charset="0"/>
                <a:ea typeface="Cambria Math" pitchFamily="18" charset="0"/>
                <a:cs typeface="Courier New" pitchFamily="49" charset="0"/>
              </a:rPr>
              <a:t>auðlinda</a:t>
            </a:r>
          </a:p>
          <a:p>
            <a:pPr>
              <a:buNone/>
            </a:pPr>
            <a:r>
              <a:rPr lang="is-IS" sz="2800" dirty="0" smtClean="0">
                <a:latin typeface="Courier New" pitchFamily="49" charset="0"/>
                <a:ea typeface="Cambria Math" pitchFamily="18" charset="0"/>
                <a:cs typeface="Courier New" pitchFamily="49" charset="0"/>
              </a:rPr>
              <a:t>Stoðkerfi atvinnulífs </a:t>
            </a:r>
            <a:r>
              <a:rPr lang="is-IS" sz="2800" dirty="0" smtClean="0">
                <a:latin typeface="Courier New" pitchFamily="49" charset="0"/>
                <a:ea typeface="Cambria Math" pitchFamily="18" charset="0"/>
                <a:cs typeface="Courier New" pitchFamily="49" charset="0"/>
              </a:rPr>
              <a:t>sem hlutur í samfélaginu</a:t>
            </a:r>
          </a:p>
          <a:p>
            <a:pPr>
              <a:buNone/>
            </a:pPr>
            <a:r>
              <a:rPr lang="is-IS" sz="2800" dirty="0" smtClean="0">
                <a:latin typeface="Courier New" pitchFamily="49" charset="0"/>
                <a:ea typeface="Cambria Math" pitchFamily="18" charset="0"/>
                <a:cs typeface="Courier New" pitchFamily="49" charset="0"/>
              </a:rPr>
              <a:t>Efling samfélagsins</a:t>
            </a:r>
            <a:endParaRPr lang="is-IS" sz="2800" dirty="0" smtClean="0">
              <a:latin typeface="Courier New" pitchFamily="49" charset="0"/>
              <a:ea typeface="Cambria Math" pitchFamily="18" charset="0"/>
              <a:cs typeface="Courier New" pitchFamily="49" charset="0"/>
            </a:endParaRPr>
          </a:p>
          <a:p>
            <a:pPr>
              <a:buNone/>
            </a:pPr>
            <a:r>
              <a:rPr lang="is-IS" sz="2800" dirty="0" smtClean="0">
                <a:latin typeface="Courier New" pitchFamily="49" charset="0"/>
                <a:ea typeface="Cambria Math" pitchFamily="18" charset="0"/>
                <a:cs typeface="Courier New" pitchFamily="49" charset="0"/>
              </a:rPr>
              <a:t>Gerist innan samfélagsins sjálfs en ekki fyrir tilstuðlan annarra</a:t>
            </a:r>
            <a:endParaRPr lang="is-IS" sz="2000" dirty="0" smtClean="0">
              <a:latin typeface="Courier New" pitchFamily="49" charset="0"/>
              <a:ea typeface="Cambria Math" pitchFamily="18" charset="0"/>
              <a:cs typeface="Courier New" pitchFamily="49" charset="0"/>
            </a:endParaRPr>
          </a:p>
          <a:p>
            <a:pPr lvl="1" algn="r">
              <a:buNone/>
            </a:pPr>
            <a:r>
              <a:rPr lang="is-IS" sz="2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1.		Nýheimar </a:t>
            </a:r>
          </a:p>
          <a:p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2.		Vatnajökulsþjóðgarður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52"/>
            <a:ext cx="8078813" cy="63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ýheimar 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260350"/>
            <a:ext cx="1012825" cy="1225550"/>
          </a:xfrm>
          <a:prstGeom prst="rect">
            <a:avLst/>
          </a:prstGeom>
          <a:noFill/>
        </p:spPr>
      </p:pic>
      <p:pic>
        <p:nvPicPr>
          <p:cNvPr id="11267" name="Picture 3" descr="menni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95425" y="393700"/>
            <a:ext cx="4589463" cy="977900"/>
          </a:xfrm>
          <a:prstGeom prst="rect">
            <a:avLst/>
          </a:prstGeom>
          <a:noFill/>
        </p:spPr>
      </p:pic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2051050" y="1700213"/>
            <a:ext cx="57610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s-IS" sz="2400" b="1">
                <a:solidFill>
                  <a:schemeClr val="accent2"/>
                </a:solidFill>
              </a:rPr>
              <a:t>Menningarmiðstöð Hornafjarðar</a:t>
            </a:r>
          </a:p>
          <a:p>
            <a:pPr lvl="2"/>
            <a:r>
              <a:rPr lang="is-IS"/>
              <a:t>	</a:t>
            </a:r>
            <a:r>
              <a:rPr lang="is-IS" sz="1600"/>
              <a:t>Bókasafn, Héraðsskjalasafn</a:t>
            </a:r>
          </a:p>
          <a:p>
            <a:pPr lvl="2"/>
            <a:r>
              <a:rPr lang="is-IS" sz="1600"/>
              <a:t>	Byggðasafn, Náttúrugripasafn</a:t>
            </a:r>
          </a:p>
          <a:p>
            <a:pPr lvl="2"/>
            <a:r>
              <a:rPr lang="is-IS" sz="1600"/>
              <a:t>	Listasafn, verkefni, sýningar og </a:t>
            </a:r>
          </a:p>
          <a:p>
            <a:pPr lvl="2"/>
            <a:r>
              <a:rPr lang="is-IS" sz="1600"/>
              <a:t>	samstarfsverkefni innan og utan Nýheima</a:t>
            </a:r>
            <a:endParaRPr lang="en-US" sz="1600" b="1">
              <a:solidFill>
                <a:srgbClr val="009900"/>
              </a:solidFill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2195513" y="3357563"/>
            <a:ext cx="34559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s-IS" sz="2000" b="1">
                <a:solidFill>
                  <a:schemeClr val="accent2"/>
                </a:solidFill>
              </a:rPr>
              <a:t>Menningarráð Austurlands</a:t>
            </a:r>
          </a:p>
          <a:p>
            <a:r>
              <a:rPr lang="is-IS" sz="2000" b="1">
                <a:solidFill>
                  <a:schemeClr val="accent2"/>
                </a:solidFill>
              </a:rPr>
              <a:t>Nemendafélag FAS</a:t>
            </a:r>
          </a:p>
          <a:p>
            <a:r>
              <a:rPr lang="is-IS" sz="2000" b="1">
                <a:solidFill>
                  <a:schemeClr val="accent2"/>
                </a:solidFill>
              </a:rPr>
              <a:t>Listvinasjóður</a:t>
            </a:r>
            <a:r>
              <a:rPr lang="is-IS"/>
              <a:t>	</a:t>
            </a:r>
            <a:endParaRPr lang="en-US"/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119063" y="4933950"/>
            <a:ext cx="884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b="1">
                <a:solidFill>
                  <a:schemeClr val="accent2"/>
                </a:solidFill>
              </a:rPr>
              <a:t>Uppákomur, viðburðir, málþing, fræðslufundir, kynningar, tónleikar og sýningar</a:t>
            </a:r>
          </a:p>
        </p:txBody>
      </p:sp>
      <p:pic>
        <p:nvPicPr>
          <p:cNvPr id="11305" name="Picture 41" descr="Picture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825" y="5661025"/>
            <a:ext cx="8570913" cy="64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Nýheimar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396413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6785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0034" y="285728"/>
            <a:ext cx="8229600" cy="5851525"/>
          </a:xfrm>
        </p:spPr>
        <p:txBody>
          <a:bodyPr/>
          <a:lstStyle/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SJÁLFBÆR ÞRÓUN</a:t>
            </a:r>
          </a:p>
          <a:p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is-IS" dirty="0" err="1" smtClean="0">
                <a:latin typeface="Courier New" pitchFamily="49" charset="0"/>
                <a:cs typeface="Courier New" pitchFamily="49" charset="0"/>
              </a:rPr>
              <a:t>NÁTTÚRUVERN</a:t>
            </a:r>
            <a:r>
              <a:rPr lang="is-IS" dirty="0" smtClean="0">
                <a:latin typeface="Courier New" pitchFamily="49" charset="0"/>
                <a:cs typeface="Courier New" pitchFamily="49" charset="0"/>
              </a:rPr>
              <a:t>D / UMHVERFISMÁL?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= HÁMARKS NÝTING AUÐLINDA?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Er </a:t>
            </a:r>
            <a:r>
              <a:rPr lang="is-IS" dirty="0" err="1" smtClean="0">
                <a:latin typeface="Courier New" pitchFamily="49" charset="0"/>
                <a:cs typeface="Courier New" pitchFamily="49" charset="0"/>
              </a:rPr>
              <a:t>sjálfb</a:t>
            </a:r>
            <a:r>
              <a:rPr lang="is-IS" dirty="0" smtClean="0">
                <a:latin typeface="Courier New" pitchFamily="49" charset="0"/>
                <a:cs typeface="Courier New" pitchFamily="49" charset="0"/>
              </a:rPr>
              <a:t>ær þróun ekki bæði umhverfis- og þróunarstefna?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Í byggðamálum er áhersla á vöxt og magn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Í byggðamálum mætti líka leggja rækt við þroska og lífsgæði</a:t>
            </a: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Hvaða leiðir eru til þess að efla byggð?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288463" cy="673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37" y="0"/>
            <a:ext cx="9144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latin typeface="Courier New" pitchFamily="49" charset="0"/>
                <a:cs typeface="Courier New" pitchFamily="49" charset="0"/>
              </a:rPr>
              <a:t>VATNAJÖKULSÞJÓÐGARÐUR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966812" y="1818734"/>
            <a:ext cx="13611174" cy="503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LEIÐARLJÓS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is-IS" dirty="0" smtClean="0"/>
              <a:t>Stuðlar að og tryggir vernd einstakrar náttúru</a:t>
            </a:r>
          </a:p>
          <a:p>
            <a:pPr marL="514350" lvl="0" indent="-514350">
              <a:buFont typeface="+mj-lt"/>
              <a:buAutoNum type="arabicPeriod"/>
            </a:pPr>
            <a:r>
              <a:rPr lang="is-IS" dirty="0" smtClean="0"/>
              <a:t>Heiðra sögu samfélags sem bjó við erfiðar aðstæður og kröpp kjör vegna náttúrunnar í 1000 ár með fræðslu um mannlíf og náttúru</a:t>
            </a:r>
          </a:p>
          <a:p>
            <a:pPr marL="514350" lvl="0" indent="-514350">
              <a:buFont typeface="+mj-lt"/>
              <a:buAutoNum type="arabicPeriod"/>
            </a:pPr>
            <a:r>
              <a:rPr lang="is-IS" dirty="0" smtClean="0"/>
              <a:t>Eykur </a:t>
            </a:r>
            <a:r>
              <a:rPr lang="is-IS" dirty="0" err="1" smtClean="0"/>
              <a:t>útivistarmögu</a:t>
            </a:r>
            <a:r>
              <a:rPr lang="is-IS" dirty="0" smtClean="0"/>
              <a:t>leika og lífsgæði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Aflvaki</a:t>
            </a:r>
            <a:r>
              <a:rPr lang="en-US" dirty="0" smtClean="0"/>
              <a:t> í </a:t>
            </a:r>
            <a:r>
              <a:rPr lang="en-US" dirty="0" err="1" smtClean="0"/>
              <a:t>samfélaginu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hjaltivi\My Documents\My Pictures\LÓN EGILL\paskamyndir\IMG_03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314"/>
            <a:ext cx="9144000" cy="6093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657185" y="1"/>
            <a:ext cx="10287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dirty="0" smtClean="0">
                <a:latin typeface="Courier New" pitchFamily="49" charset="0"/>
                <a:cs typeface="Courier New" pitchFamily="49" charset="0"/>
              </a:rPr>
              <a:t>Verndaráætlun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sz="1800" dirty="0" smtClean="0">
                <a:latin typeface="Courier New" pitchFamily="49" charset="0"/>
                <a:cs typeface="Courier New" pitchFamily="49" charset="0"/>
              </a:rPr>
              <a:t>Markar </a:t>
            </a:r>
            <a:r>
              <a:rPr lang="is-IS" sz="1800" dirty="0" smtClean="0">
                <a:latin typeface="Courier New" pitchFamily="49" charset="0"/>
                <a:cs typeface="Courier New" pitchFamily="49" charset="0"/>
              </a:rPr>
              <a:t>stefnu um sjálfbæra nýtingu í og við þjóðgarð, </a:t>
            </a:r>
            <a:endParaRPr lang="is-IS" sz="18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is-IS" sz="1800" dirty="0" smtClean="0">
                <a:latin typeface="Courier New" pitchFamily="49" charset="0"/>
                <a:cs typeface="Courier New" pitchFamily="49" charset="0"/>
              </a:rPr>
              <a:t>Hvernig </a:t>
            </a:r>
            <a:r>
              <a:rPr lang="is-IS" sz="1800" dirty="0" smtClean="0">
                <a:latin typeface="Courier New" pitchFamily="49" charset="0"/>
                <a:cs typeface="Courier New" pitchFamily="49" charset="0"/>
              </a:rPr>
              <a:t>tryggja beri vernd líffræðilegrar fjölbreytni og landslagsheilda.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is-IS" sz="1800" dirty="0" smtClean="0">
                <a:latin typeface="Courier New" pitchFamily="49" charset="0"/>
                <a:cs typeface="Courier New" pitchFamily="49" charset="0"/>
              </a:rPr>
              <a:t>Segir </a:t>
            </a:r>
            <a:r>
              <a:rPr lang="is-IS" sz="1800" dirty="0" smtClean="0">
                <a:latin typeface="Courier New" pitchFamily="49" charset="0"/>
                <a:cs typeface="Courier New" pitchFamily="49" charset="0"/>
              </a:rPr>
              <a:t>til um </a:t>
            </a:r>
            <a:r>
              <a:rPr lang="is-IS" sz="1800" dirty="0" err="1" smtClean="0">
                <a:latin typeface="Courier New" pitchFamily="49" charset="0"/>
                <a:cs typeface="Courier New" pitchFamily="49" charset="0"/>
              </a:rPr>
              <a:t>verndarflokkun</a:t>
            </a:r>
            <a:r>
              <a:rPr lang="is-IS" sz="1800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is-IS" sz="1800" dirty="0" smtClean="0">
                <a:latin typeface="Courier New" pitchFamily="49" charset="0"/>
                <a:cs typeface="Courier New" pitchFamily="49" charset="0"/>
              </a:rPr>
              <a:t>Marka </a:t>
            </a:r>
            <a:r>
              <a:rPr lang="is-IS" sz="1800" dirty="0" smtClean="0">
                <a:latin typeface="Courier New" pitchFamily="49" charset="0"/>
                <a:cs typeface="Courier New" pitchFamily="49" charset="0"/>
              </a:rPr>
              <a:t>stefnu um uppbyggingu mannvirkja, vega, reiðleiða, göngubrúa og helstu gönguleiða.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is-IS" sz="1800" dirty="0" smtClean="0">
                <a:latin typeface="Courier New" pitchFamily="49" charset="0"/>
                <a:cs typeface="Courier New" pitchFamily="49" charset="0"/>
              </a:rPr>
              <a:t>Mótar </a:t>
            </a:r>
            <a:r>
              <a:rPr lang="is-IS" sz="1800" dirty="0" smtClean="0">
                <a:latin typeface="Courier New" pitchFamily="49" charset="0"/>
                <a:cs typeface="Courier New" pitchFamily="49" charset="0"/>
              </a:rPr>
              <a:t>stefnu um uppbyggingu og starfsemi þjóðgarðsins.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is-IS" sz="1800" dirty="0" smtClean="0">
                <a:latin typeface="Courier New" pitchFamily="49" charset="0"/>
                <a:cs typeface="Courier New" pitchFamily="49" charset="0"/>
              </a:rPr>
              <a:t>Fjalla </a:t>
            </a:r>
            <a:r>
              <a:rPr lang="is-IS" sz="1800" dirty="0" smtClean="0">
                <a:latin typeface="Courier New" pitchFamily="49" charset="0"/>
                <a:cs typeface="Courier New" pitchFamily="49" charset="0"/>
              </a:rPr>
              <a:t>um nýtingu innan marka þjóðgarðsins, t.d. hvað </a:t>
            </a:r>
            <a:r>
              <a:rPr lang="is-IS" sz="1800" dirty="0" err="1" smtClean="0">
                <a:latin typeface="Courier New" pitchFamily="49" charset="0"/>
                <a:cs typeface="Courier New" pitchFamily="49" charset="0"/>
              </a:rPr>
              <a:t>varðar</a:t>
            </a:r>
            <a:r>
              <a:rPr lang="is-IS" sz="1800" dirty="0" smtClean="0">
                <a:latin typeface="Courier New" pitchFamily="49" charset="0"/>
                <a:cs typeface="Courier New" pitchFamily="49" charset="0"/>
              </a:rPr>
              <a:t> sauðfjárbeit, veiðar á fuglum og dýrum og aðra starfsemi.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is-IS" sz="1800" dirty="0" smtClean="0">
                <a:latin typeface="Courier New" pitchFamily="49" charset="0"/>
                <a:cs typeface="Courier New" pitchFamily="49" charset="0"/>
              </a:rPr>
              <a:t>Marka stefnu um fræðsluhlutverk þjóðgarðsins og hvernig rannsóknir verði efldar í þjóðgarðinum og á nærsvæði hans.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s-IS" sz="1800" dirty="0" smtClean="0">
                <a:latin typeface="Courier New" pitchFamily="49" charset="0"/>
                <a:cs typeface="Courier New" pitchFamily="49" charset="0"/>
              </a:rPr>
              <a:t>Ráðgjafar </a:t>
            </a:r>
            <a:r>
              <a:rPr lang="is-IS" sz="1800" dirty="0" smtClean="0">
                <a:latin typeface="Courier New" pitchFamily="49" charset="0"/>
                <a:cs typeface="Courier New" pitchFamily="49" charset="0"/>
              </a:rPr>
              <a:t>skila til svæðisráða eigi síðar en í desember 2009 sem síðar vinnur úr tillögum og lýkur verkefninu.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Suðursveit\Breiðamerkurjökull v. Fellsfjal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" y="345928"/>
            <a:ext cx="9144000" cy="5940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dirty="0" smtClean="0">
                <a:latin typeface="Courier New" pitchFamily="49" charset="0"/>
                <a:cs typeface="Courier New" pitchFamily="49" charset="0"/>
              </a:rPr>
              <a:t>Atvinnustefna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s-IS" sz="2800" i="1" dirty="0" smtClean="0">
                <a:latin typeface="Courier New" pitchFamily="49" charset="0"/>
                <a:cs typeface="Courier New" pitchFamily="49" charset="0"/>
              </a:rPr>
              <a:t>Samvinna við </a:t>
            </a:r>
            <a:r>
              <a:rPr lang="is-IS" sz="2800" i="1" dirty="0" smtClean="0">
                <a:latin typeface="Courier New" pitchFamily="49" charset="0"/>
                <a:cs typeface="Courier New" pitchFamily="49" charset="0"/>
              </a:rPr>
              <a:t>hagsmunaaðila</a:t>
            </a:r>
          </a:p>
          <a:p>
            <a:pPr>
              <a:buNone/>
            </a:pPr>
            <a:r>
              <a:rPr lang="is-IS" sz="2800" i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is-IS" sz="2800" i="1" dirty="0" smtClean="0">
                <a:latin typeface="Courier New" pitchFamily="49" charset="0"/>
                <a:cs typeface="Courier New" pitchFamily="49" charset="0"/>
              </a:rPr>
              <a:t>Ferðaþjónusta, handverksfólks, smáframleiðendur matvæla, landeigendur, útivistiarfélag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buNone/>
            </a:pPr>
            <a:r>
              <a:rPr lang="is-IS" sz="2800" i="1" dirty="0" smtClean="0">
                <a:latin typeface="Courier New" pitchFamily="49" charset="0"/>
                <a:cs typeface="Courier New" pitchFamily="49" charset="0"/>
              </a:rPr>
              <a:t>Markaðssetning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sz="2800" i="1" dirty="0" smtClean="0">
                <a:latin typeface="Courier New" pitchFamily="49" charset="0"/>
                <a:cs typeface="Courier New" pitchFamily="49" charset="0"/>
              </a:rPr>
              <a:t>Upplýsingar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sz="2800" i="1" dirty="0" smtClean="0">
                <a:latin typeface="Courier New" pitchFamily="49" charset="0"/>
                <a:cs typeface="Courier New" pitchFamily="49" charset="0"/>
              </a:rPr>
              <a:t>Taka </a:t>
            </a:r>
            <a:r>
              <a:rPr lang="is-IS" sz="2800" i="1" dirty="0" smtClean="0">
                <a:latin typeface="Courier New" pitchFamily="49" charset="0"/>
                <a:cs typeface="Courier New" pitchFamily="49" charset="0"/>
              </a:rPr>
              <a:t>þátt í þróunarverkefnum í ferðaþjónustu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sz="2800" i="1" dirty="0" smtClean="0">
                <a:latin typeface="Courier New" pitchFamily="49" charset="0"/>
                <a:cs typeface="Courier New" pitchFamily="49" charset="0"/>
              </a:rPr>
              <a:t>Gæði</a:t>
            </a:r>
            <a:r>
              <a:rPr lang="is-IS" sz="2800" i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is-IS" sz="2800" i="1" dirty="0" err="1" smtClean="0">
                <a:latin typeface="Courier New" pitchFamily="49" charset="0"/>
                <a:cs typeface="Courier New" pitchFamily="49" charset="0"/>
              </a:rPr>
              <a:t>menntun</a:t>
            </a:r>
            <a:r>
              <a:rPr lang="is-IS" sz="2800" i="1" dirty="0" smtClean="0">
                <a:latin typeface="Courier New" pitchFamily="49" charset="0"/>
                <a:cs typeface="Courier New" pitchFamily="49" charset="0"/>
              </a:rPr>
              <a:t> og færni</a:t>
            </a:r>
            <a:endParaRPr lang="en-US" sz="28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sz="2800" i="1" dirty="0" smtClean="0">
                <a:latin typeface="Courier New" pitchFamily="49" charset="0"/>
                <a:cs typeface="Courier New" pitchFamily="49" charset="0"/>
              </a:rPr>
              <a:t>Móta </a:t>
            </a:r>
            <a:r>
              <a:rPr lang="is-IS" sz="2800" i="1" dirty="0" err="1" smtClean="0">
                <a:latin typeface="Courier New" pitchFamily="49" charset="0"/>
                <a:cs typeface="Courier New" pitchFamily="49" charset="0"/>
              </a:rPr>
              <a:t>reglur</a:t>
            </a:r>
            <a:r>
              <a:rPr lang="is-IS" sz="2800" i="1" dirty="0" smtClean="0">
                <a:latin typeface="Courier New" pitchFamily="49" charset="0"/>
                <a:cs typeface="Courier New" pitchFamily="49" charset="0"/>
              </a:rPr>
              <a:t> um </a:t>
            </a:r>
            <a:r>
              <a:rPr lang="is-IS" sz="2800" i="1" dirty="0" err="1" smtClean="0">
                <a:latin typeface="Courier New" pitchFamily="49" charset="0"/>
                <a:cs typeface="Courier New" pitchFamily="49" charset="0"/>
              </a:rPr>
              <a:t>atvinnustarfsemi</a:t>
            </a:r>
            <a:r>
              <a:rPr lang="is-IS" sz="2800" i="1" dirty="0" smtClean="0">
                <a:latin typeface="Courier New" pitchFamily="49" charset="0"/>
                <a:cs typeface="Courier New" pitchFamily="49" charset="0"/>
              </a:rPr>
              <a:t> einkaaðila innan garðsins</a:t>
            </a:r>
            <a:r>
              <a:rPr lang="is-IS" sz="2800" i="1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:\Lón\Hestafer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629"/>
            <a:ext cx="9144000" cy="6858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642918"/>
            <a:ext cx="9144000" cy="3125791"/>
          </a:xfrm>
        </p:spPr>
        <p:txBody>
          <a:bodyPr/>
          <a:lstStyle/>
          <a:p>
            <a:pPr algn="ctr">
              <a:buNone/>
            </a:pPr>
            <a:r>
              <a:rPr lang="is-IS" sz="4800" dirty="0" smtClean="0">
                <a:latin typeface="Courier New" pitchFamily="49" charset="0"/>
                <a:cs typeface="Courier New" pitchFamily="49" charset="0"/>
              </a:rPr>
              <a:t>Íhlutun </a:t>
            </a:r>
            <a:r>
              <a:rPr lang="is-IS" sz="4800" dirty="0" err="1" smtClean="0">
                <a:latin typeface="Courier New" pitchFamily="49" charset="0"/>
                <a:cs typeface="Courier New" pitchFamily="49" charset="0"/>
              </a:rPr>
              <a:t>stjórnvalda</a:t>
            </a:r>
            <a:endParaRPr lang="is-IS" sz="4800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r>
              <a:rPr lang="is-IS" sz="4800" dirty="0" smtClean="0">
                <a:latin typeface="Courier New" pitchFamily="49" charset="0"/>
                <a:cs typeface="Courier New" pitchFamily="49" charset="0"/>
              </a:rPr>
              <a:t>+</a:t>
            </a:r>
          </a:p>
          <a:p>
            <a:pPr algn="ctr">
              <a:buNone/>
            </a:pPr>
            <a:r>
              <a:rPr lang="is-IS" sz="4800" dirty="0" smtClean="0">
                <a:latin typeface="Courier New" pitchFamily="49" charset="0"/>
                <a:cs typeface="Courier New" pitchFamily="49" charset="0"/>
              </a:rPr>
              <a:t>Utanaðkomandi </a:t>
            </a:r>
            <a:r>
              <a:rPr lang="is-IS" sz="4800" dirty="0" smtClean="0">
                <a:latin typeface="Courier New" pitchFamily="49" charset="0"/>
                <a:cs typeface="Courier New" pitchFamily="49" charset="0"/>
              </a:rPr>
              <a:t>þættir</a:t>
            </a:r>
            <a:endParaRPr lang="is-IS" sz="4800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r>
              <a:rPr lang="is-IS" sz="5400" dirty="0" smtClean="0">
                <a:latin typeface="Courier New" pitchFamily="49" charset="0"/>
                <a:cs typeface="Courier New" pitchFamily="49" charset="0"/>
              </a:rPr>
              <a:t>+</a:t>
            </a:r>
          </a:p>
          <a:p>
            <a:pPr algn="ctr">
              <a:buNone/>
            </a:pPr>
            <a:r>
              <a:rPr lang="is-IS" sz="4400" dirty="0" smtClean="0">
                <a:latin typeface="Courier New" pitchFamily="49" charset="0"/>
                <a:cs typeface="Courier New" pitchFamily="49" charset="0"/>
              </a:rPr>
              <a:t>Uppbygging  </a:t>
            </a:r>
            <a:endParaRPr lang="is-IS" sz="4400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r>
              <a:rPr lang="is-IS" sz="4400" dirty="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is-IS" sz="4400" dirty="0" smtClean="0">
                <a:latin typeface="Courier New" pitchFamily="49" charset="0"/>
                <a:cs typeface="Courier New" pitchFamily="49" charset="0"/>
              </a:rPr>
              <a:t>nnan frá </a:t>
            </a:r>
          </a:p>
          <a:p>
            <a:pPr algn="ctr">
              <a:buNone/>
            </a:pPr>
            <a:r>
              <a:rPr lang="is-IS" sz="4400" dirty="0" smtClean="0">
                <a:latin typeface="Courier New" pitchFamily="49" charset="0"/>
                <a:cs typeface="Courier New" pitchFamily="49" charset="0"/>
              </a:rPr>
              <a:t>(sjálfbær þróun)</a:t>
            </a:r>
            <a:endParaRPr lang="is-IS" sz="4400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endParaRPr lang="en-US" sz="7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Mýrar\Heinabergsjökull-ló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571536" y="-66667"/>
            <a:ext cx="10387001" cy="6924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14314"/>
            <a:ext cx="9324539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rot="5400000">
            <a:off x="2179621" y="3464719"/>
            <a:ext cx="4785552" cy="794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85852" y="3214686"/>
            <a:ext cx="6143668" cy="1588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86314" y="1760513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 b="1" dirty="0" smtClean="0">
                <a:latin typeface="Courier New" pitchFamily="49" charset="0"/>
                <a:cs typeface="Courier New" pitchFamily="49" charset="0"/>
              </a:rPr>
              <a:t>RÍKI </a:t>
            </a:r>
            <a:r>
              <a:rPr lang="is-IS" sz="2800" b="1" dirty="0" err="1" smtClean="0">
                <a:latin typeface="Courier New" pitchFamily="49" charset="0"/>
                <a:cs typeface="Courier New" pitchFamily="49" charset="0"/>
              </a:rPr>
              <a:t>VATNAJÖKULS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43042" y="4071942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b="1" dirty="0" smtClean="0">
                <a:latin typeface="Courier New" pitchFamily="49" charset="0"/>
                <a:cs typeface="Courier New" pitchFamily="49" charset="0"/>
              </a:rPr>
              <a:t>KRUMMASKUÐ</a:t>
            </a:r>
            <a:endParaRPr lang="en-US" sz="4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728" y="1905648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 b="1" dirty="0" smtClean="0">
                <a:latin typeface="Courier New" pitchFamily="49" charset="0"/>
                <a:cs typeface="Courier New" pitchFamily="49" charset="0"/>
              </a:rPr>
              <a:t>MELGRESIÐ</a:t>
            </a:r>
            <a:endParaRPr lang="en-US" sz="4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7752" y="3929066"/>
            <a:ext cx="285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 b="1" dirty="0" smtClean="0">
                <a:latin typeface="Courier New" pitchFamily="49" charset="0"/>
                <a:cs typeface="Courier New" pitchFamily="49" charset="0"/>
              </a:rPr>
              <a:t>Ísland á fyrri hluta 20. aldar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43834" y="2786058"/>
            <a:ext cx="1428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1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menning             sjálfsmynd </a:t>
            </a:r>
            <a:r>
              <a:rPr lang="is-IS" sz="1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félagslíf</a:t>
            </a:r>
          </a:p>
          <a:p>
            <a:pPr algn="r"/>
            <a:r>
              <a:rPr lang="is-IS" sz="1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stjórnmál</a:t>
            </a:r>
            <a:endParaRPr lang="en-US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7554" y="192265"/>
            <a:ext cx="26432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Efnahagur / </a:t>
            </a:r>
            <a:r>
              <a:rPr lang="is-IS" sz="16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auðlindanýting</a:t>
            </a:r>
            <a:endParaRPr lang="is-IS" sz="1600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s-IS" sz="2000" b="1" dirty="0" smtClean="0">
                <a:solidFill>
                  <a:srgbClr val="C00000"/>
                </a:solidFill>
              </a:rPr>
              <a:t>+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00496" y="607220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b="1" dirty="0" smtClean="0">
                <a:solidFill>
                  <a:srgbClr val="C00000"/>
                </a:solidFill>
              </a:rPr>
              <a:t>÷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7158" y="2928935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b="1" dirty="0" smtClean="0">
                <a:solidFill>
                  <a:srgbClr val="C00000"/>
                </a:solidFill>
              </a:rPr>
              <a:t>÷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00892" y="300037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b="1" dirty="0" smtClean="0">
                <a:solidFill>
                  <a:srgbClr val="C00000"/>
                </a:solidFill>
              </a:rPr>
              <a:t>+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Lykilspurningar:</a:t>
            </a:r>
          </a:p>
          <a:p>
            <a:pPr>
              <a:buNone/>
            </a:pP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1.	Þróun fyrir hverja? Og af 	hverju?</a:t>
            </a:r>
          </a:p>
          <a:p>
            <a:pPr>
              <a:buNone/>
            </a:pPr>
            <a:endParaRPr lang="is-I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s-IS" dirty="0" smtClean="0">
                <a:latin typeface="Courier New" pitchFamily="49" charset="0"/>
                <a:cs typeface="Courier New" pitchFamily="49" charset="0"/>
              </a:rPr>
              <a:t>2.	Hver eru markmið 	samfélagsins?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19"/>
            <a:ext cx="9144000" cy="685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0" y="142852"/>
            <a:ext cx="9144000" cy="148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FRAMTÍÐARSÝN</a:t>
            </a:r>
            <a:endParaRPr kumimoji="0" lang="en-US" sz="8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rot="5400000">
            <a:off x="2179621" y="3464719"/>
            <a:ext cx="4785552" cy="794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85852" y="3214686"/>
            <a:ext cx="6143668" cy="1588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86314" y="1760513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 b="1" dirty="0" smtClean="0">
                <a:latin typeface="Courier New" pitchFamily="49" charset="0"/>
                <a:cs typeface="Courier New" pitchFamily="49" charset="0"/>
              </a:rPr>
              <a:t>RÍKI </a:t>
            </a:r>
            <a:r>
              <a:rPr lang="is-IS" sz="2800" b="1" dirty="0" err="1" smtClean="0">
                <a:latin typeface="Courier New" pitchFamily="49" charset="0"/>
                <a:cs typeface="Courier New" pitchFamily="49" charset="0"/>
              </a:rPr>
              <a:t>VATNAJÖKULS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43042" y="4071942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b="1" dirty="0" smtClean="0">
                <a:latin typeface="Courier New" pitchFamily="49" charset="0"/>
                <a:cs typeface="Courier New" pitchFamily="49" charset="0"/>
              </a:rPr>
              <a:t>KRUMMASKUÐ</a:t>
            </a:r>
            <a:endParaRPr lang="en-US" sz="4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728" y="1905648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 b="1" dirty="0" smtClean="0">
                <a:latin typeface="Courier New" pitchFamily="49" charset="0"/>
                <a:cs typeface="Courier New" pitchFamily="49" charset="0"/>
              </a:rPr>
              <a:t>MELGRESIÐ</a:t>
            </a:r>
            <a:endParaRPr lang="en-US" sz="4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7752" y="3929066"/>
            <a:ext cx="285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 b="1" dirty="0" smtClean="0">
                <a:latin typeface="Courier New" pitchFamily="49" charset="0"/>
                <a:cs typeface="Courier New" pitchFamily="49" charset="0"/>
              </a:rPr>
              <a:t>Ísland á fyrri hluta 20. aldar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43834" y="2786058"/>
            <a:ext cx="1428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1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menning             sjálfsmynd </a:t>
            </a:r>
            <a:r>
              <a:rPr lang="is-IS" sz="1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félagslíf</a:t>
            </a:r>
          </a:p>
          <a:p>
            <a:pPr algn="r"/>
            <a:r>
              <a:rPr lang="is-IS" sz="1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stjórnmál</a:t>
            </a:r>
            <a:endParaRPr lang="en-US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7554" y="192265"/>
            <a:ext cx="26432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Efnahagur / </a:t>
            </a:r>
            <a:r>
              <a:rPr lang="is-IS" sz="16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auðlindanýting</a:t>
            </a:r>
            <a:endParaRPr lang="is-IS" sz="1600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s-IS" sz="2000" b="1" dirty="0" smtClean="0">
                <a:solidFill>
                  <a:srgbClr val="C00000"/>
                </a:solidFill>
              </a:rPr>
              <a:t>+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00496" y="607220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b="1" dirty="0" smtClean="0">
                <a:solidFill>
                  <a:srgbClr val="C00000"/>
                </a:solidFill>
              </a:rPr>
              <a:t>÷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7158" y="2928935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b="1" dirty="0" smtClean="0">
                <a:solidFill>
                  <a:srgbClr val="C00000"/>
                </a:solidFill>
              </a:rPr>
              <a:t>÷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00892" y="300037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b="1" dirty="0" smtClean="0">
                <a:solidFill>
                  <a:srgbClr val="C00000"/>
                </a:solidFill>
              </a:rPr>
              <a:t>+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37" y="0"/>
            <a:ext cx="9144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57200" y="274638"/>
            <a:ext cx="82296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9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s-IS" sz="9600" kern="0" dirty="0" smtClean="0">
              <a:solidFill>
                <a:schemeClr val="bg1"/>
              </a:solidFill>
              <a:latin typeface="Courier New" pitchFamily="49" charset="0"/>
              <a:ea typeface="+mj-ea"/>
              <a:cs typeface="Courier New" pitchFamily="49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9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s-IS" sz="9600" kern="0" dirty="0" smtClean="0">
              <a:solidFill>
                <a:schemeClr val="bg1"/>
              </a:solidFill>
              <a:latin typeface="Courier New" pitchFamily="49" charset="0"/>
              <a:ea typeface="+mj-ea"/>
              <a:cs typeface="Courier New" pitchFamily="49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leiðin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9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52"/>
            <a:ext cx="8078813" cy="63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857752" y="2071678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 b="1" dirty="0" smtClean="0">
                <a:latin typeface="Courier New" pitchFamily="49" charset="0"/>
                <a:cs typeface="Courier New" pitchFamily="49" charset="0"/>
              </a:rPr>
              <a:t>Meiri </a:t>
            </a:r>
            <a:r>
              <a:rPr lang="is-IS" sz="2800" b="1" dirty="0" err="1" smtClean="0">
                <a:latin typeface="Courier New" pitchFamily="49" charset="0"/>
                <a:cs typeface="Courier New" pitchFamily="49" charset="0"/>
              </a:rPr>
              <a:t>fjölbreytni</a:t>
            </a:r>
            <a:r>
              <a:rPr lang="is-IS" sz="2800" b="1" dirty="0" smtClean="0">
                <a:latin typeface="Courier New" pitchFamily="49" charset="0"/>
                <a:cs typeface="Courier New" pitchFamily="49" charset="0"/>
              </a:rPr>
              <a:t> í atvinnumálum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4414" y="435769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b="1" dirty="0" smtClean="0">
                <a:latin typeface="Courier New" pitchFamily="49" charset="0"/>
                <a:cs typeface="Courier New" pitchFamily="49" charset="0"/>
              </a:rPr>
              <a:t>HÆRRI LAUN</a:t>
            </a:r>
            <a:endParaRPr lang="en-US" sz="4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596" y="2500306"/>
            <a:ext cx="2928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 b="1" dirty="0" smtClean="0">
                <a:latin typeface="Courier New" pitchFamily="49" charset="0"/>
                <a:cs typeface="Courier New" pitchFamily="49" charset="0"/>
              </a:rPr>
              <a:t>Nýir íbúar flytjast á staðinn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6248" y="3429000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b="1" dirty="0" smtClean="0">
                <a:latin typeface="Courier New" pitchFamily="49" charset="0"/>
                <a:cs typeface="Courier New" pitchFamily="49" charset="0"/>
              </a:rPr>
              <a:t>AUKIÐ </a:t>
            </a:r>
            <a:r>
              <a:rPr lang="is-IS" sz="2400" b="1" dirty="0" err="1" smtClean="0">
                <a:latin typeface="Courier New" pitchFamily="49" charset="0"/>
                <a:cs typeface="Courier New" pitchFamily="49" charset="0"/>
              </a:rPr>
              <a:t>AÐDR</a:t>
            </a:r>
            <a:r>
              <a:rPr lang="is-IS" sz="2400" b="1" dirty="0" smtClean="0">
                <a:latin typeface="Courier New" pitchFamily="49" charset="0"/>
                <a:cs typeface="Courier New" pitchFamily="49" charset="0"/>
              </a:rPr>
              <a:t>ÁTTAR AFLA FYRIR FÓLK OG FYRIRTÆKI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857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4000" b="1" dirty="0" smtClean="0">
                <a:latin typeface="Courier New" pitchFamily="49" charset="0"/>
                <a:cs typeface="Courier New" pitchFamily="49" charset="0"/>
              </a:rPr>
              <a:t>Aukin lífsgæði fela í sér:</a:t>
            </a:r>
            <a:endParaRPr lang="en-US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6814" y="5191796"/>
            <a:ext cx="4205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b="1" dirty="0" smtClean="0">
                <a:latin typeface="Courier New" pitchFamily="49" charset="0"/>
                <a:cs typeface="Courier New" pitchFamily="49" charset="0"/>
              </a:rPr>
              <a:t>Sterkara samkeppnisumhverfi</a:t>
            </a:r>
            <a:endParaRPr lang="en-US" sz="4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7537</TotalTime>
  <Words>836</Words>
  <Application>Microsoft Office PowerPoint</Application>
  <PresentationFormat>On-screen Show (4:3)</PresentationFormat>
  <Paragraphs>305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Nýheimar</vt:lpstr>
      <vt:lpstr>Slide 19</vt:lpstr>
      <vt:lpstr>Slide 20</vt:lpstr>
      <vt:lpstr>Slide 21</vt:lpstr>
      <vt:lpstr>VATNAJÖKULSÞJÓÐGARÐUR</vt:lpstr>
      <vt:lpstr>LEIÐARLJÓS</vt:lpstr>
      <vt:lpstr>Slide 24</vt:lpstr>
      <vt:lpstr>Slide 25</vt:lpstr>
      <vt:lpstr>Verndaráætlun</vt:lpstr>
      <vt:lpstr>Slide 27</vt:lpstr>
      <vt:lpstr>Atvinnustefna</vt:lpstr>
      <vt:lpstr>Slide 29</vt:lpstr>
      <vt:lpstr>Slide 30</vt:lpstr>
      <vt:lpstr>Slide 31</vt:lpstr>
      <vt:lpstr>Slide 32</vt:lpstr>
    </vt:vector>
  </TitlesOfParts>
  <Company>Háskóli Íslands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thorvarnadm</dc:creator>
  <cp:lastModifiedBy>hjaltivi</cp:lastModifiedBy>
  <cp:revision>60</cp:revision>
  <dcterms:created xsi:type="dcterms:W3CDTF">2009-05-11T15:29:55Z</dcterms:created>
  <dcterms:modified xsi:type="dcterms:W3CDTF">2009-10-07T20:54:53Z</dcterms:modified>
</cp:coreProperties>
</file>